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5661600" cy="32918400"/>
  <p:notesSz cx="6858000" cy="9144000"/>
  <p:defaultTextStyle>
    <a:defPPr>
      <a:defRPr lang="en-US"/>
    </a:defPPr>
    <a:lvl1pPr marL="0" algn="l" defTabSz="1985418" rtl="0" eaLnBrk="1" latinLnBrk="0" hangingPunct="1">
      <a:defRPr sz="7780" kern="1200">
        <a:solidFill>
          <a:schemeClr val="tx1"/>
        </a:solidFill>
        <a:latin typeface="+mn-lt"/>
        <a:ea typeface="+mn-ea"/>
        <a:cs typeface="+mn-cs"/>
      </a:defRPr>
    </a:lvl1pPr>
    <a:lvl2pPr marL="1985418" algn="l" defTabSz="1985418" rtl="0" eaLnBrk="1" latinLnBrk="0" hangingPunct="1">
      <a:defRPr sz="7780" kern="1200">
        <a:solidFill>
          <a:schemeClr val="tx1"/>
        </a:solidFill>
        <a:latin typeface="+mn-lt"/>
        <a:ea typeface="+mn-ea"/>
        <a:cs typeface="+mn-cs"/>
      </a:defRPr>
    </a:lvl2pPr>
    <a:lvl3pPr marL="3970837" algn="l" defTabSz="1985418" rtl="0" eaLnBrk="1" latinLnBrk="0" hangingPunct="1">
      <a:defRPr sz="7780" kern="1200">
        <a:solidFill>
          <a:schemeClr val="tx1"/>
        </a:solidFill>
        <a:latin typeface="+mn-lt"/>
        <a:ea typeface="+mn-ea"/>
        <a:cs typeface="+mn-cs"/>
      </a:defRPr>
    </a:lvl3pPr>
    <a:lvl4pPr marL="5956255" algn="l" defTabSz="1985418" rtl="0" eaLnBrk="1" latinLnBrk="0" hangingPunct="1">
      <a:defRPr sz="7780" kern="1200">
        <a:solidFill>
          <a:schemeClr val="tx1"/>
        </a:solidFill>
        <a:latin typeface="+mn-lt"/>
        <a:ea typeface="+mn-ea"/>
        <a:cs typeface="+mn-cs"/>
      </a:defRPr>
    </a:lvl4pPr>
    <a:lvl5pPr marL="7941674" algn="l" defTabSz="1985418" rtl="0" eaLnBrk="1" latinLnBrk="0" hangingPunct="1">
      <a:defRPr sz="7780" kern="1200">
        <a:solidFill>
          <a:schemeClr val="tx1"/>
        </a:solidFill>
        <a:latin typeface="+mn-lt"/>
        <a:ea typeface="+mn-ea"/>
        <a:cs typeface="+mn-cs"/>
      </a:defRPr>
    </a:lvl5pPr>
    <a:lvl6pPr marL="9927092" algn="l" defTabSz="1985418" rtl="0" eaLnBrk="1" latinLnBrk="0" hangingPunct="1">
      <a:defRPr sz="7780" kern="1200">
        <a:solidFill>
          <a:schemeClr val="tx1"/>
        </a:solidFill>
        <a:latin typeface="+mn-lt"/>
        <a:ea typeface="+mn-ea"/>
        <a:cs typeface="+mn-cs"/>
      </a:defRPr>
    </a:lvl6pPr>
    <a:lvl7pPr marL="11912511" algn="l" defTabSz="1985418" rtl="0" eaLnBrk="1" latinLnBrk="0" hangingPunct="1">
      <a:defRPr sz="7780" kern="1200">
        <a:solidFill>
          <a:schemeClr val="tx1"/>
        </a:solidFill>
        <a:latin typeface="+mn-lt"/>
        <a:ea typeface="+mn-ea"/>
        <a:cs typeface="+mn-cs"/>
      </a:defRPr>
    </a:lvl7pPr>
    <a:lvl8pPr marL="13897929" algn="l" defTabSz="1985418" rtl="0" eaLnBrk="1" latinLnBrk="0" hangingPunct="1">
      <a:defRPr sz="7780" kern="1200">
        <a:solidFill>
          <a:schemeClr val="tx1"/>
        </a:solidFill>
        <a:latin typeface="+mn-lt"/>
        <a:ea typeface="+mn-ea"/>
        <a:cs typeface="+mn-cs"/>
      </a:defRPr>
    </a:lvl8pPr>
    <a:lvl9pPr marL="15883347" algn="l" defTabSz="1985418" rtl="0" eaLnBrk="1" latinLnBrk="0" hangingPunct="1">
      <a:defRPr sz="77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12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beeb Mohammad, Thahani Shifna" initials="H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C00"/>
    <a:srgbClr val="981012"/>
    <a:srgbClr val="871012"/>
    <a:srgbClr val="AD0011"/>
    <a:srgbClr val="980912"/>
    <a:srgbClr val="910912"/>
    <a:srgbClr val="819B12"/>
    <a:srgbClr val="9D0312"/>
    <a:srgbClr val="AE0111"/>
    <a:srgbClr val="9A14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3359"/>
  </p:normalViewPr>
  <p:slideViewPr>
    <p:cSldViewPr snapToObjects="1">
      <p:cViewPr varScale="1">
        <p:scale>
          <a:sx n="14" d="100"/>
          <a:sy n="14" d="100"/>
        </p:scale>
        <p:origin x="2196" y="108"/>
      </p:cViewPr>
      <p:guideLst>
        <p:guide orient="horz" pos="10368"/>
        <p:guide pos="112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C6AE73-1FFA-334F-BF39-C6869F495D14}" type="datetimeFigureOut">
              <a:rPr lang="en-US" smtClean="0"/>
              <a:t>3/27/2020</a:t>
            </a:fld>
            <a:endParaRPr lang="en-US" dirty="0"/>
          </a:p>
        </p:txBody>
      </p:sp>
      <p:sp>
        <p:nvSpPr>
          <p:cNvPr id="4" name="Slide Image Placeholder 3"/>
          <p:cNvSpPr>
            <a:spLocks noGrp="1" noRot="1" noChangeAspect="1"/>
          </p:cNvSpPr>
          <p:nvPr>
            <p:ph type="sldImg" idx="2"/>
          </p:nvPr>
        </p:nvSpPr>
        <p:spPr>
          <a:xfrm>
            <a:off x="1757363" y="1143000"/>
            <a:ext cx="33432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4C4AF-BF53-4449-AB48-FD23EC93199B}" type="slidenum">
              <a:rPr lang="en-US" smtClean="0"/>
              <a:t>‹#›</a:t>
            </a:fld>
            <a:endParaRPr lang="en-US" dirty="0"/>
          </a:p>
        </p:txBody>
      </p:sp>
    </p:spTree>
    <p:extLst>
      <p:ext uri="{BB962C8B-B14F-4D97-AF65-F5344CB8AC3E}">
        <p14:creationId xmlns:p14="http://schemas.microsoft.com/office/powerpoint/2010/main" val="398675153"/>
      </p:ext>
    </p:extLst>
  </p:cSld>
  <p:clrMap bg1="lt1" tx1="dk1" bg2="lt2" tx2="dk2" accent1="accent1" accent2="accent2" accent3="accent3" accent4="accent4" accent5="accent5" accent6="accent6" hlink="hlink" folHlink="folHlink"/>
  <p:notesStyle>
    <a:lvl1pPr marL="0" algn="l" defTabSz="827258" rtl="0" eaLnBrk="1" latinLnBrk="0" hangingPunct="1">
      <a:defRPr sz="1086" kern="1200">
        <a:solidFill>
          <a:schemeClr val="tx1"/>
        </a:solidFill>
        <a:latin typeface="+mn-lt"/>
        <a:ea typeface="+mn-ea"/>
        <a:cs typeface="+mn-cs"/>
      </a:defRPr>
    </a:lvl1pPr>
    <a:lvl2pPr marL="413629" algn="l" defTabSz="827258" rtl="0" eaLnBrk="1" latinLnBrk="0" hangingPunct="1">
      <a:defRPr sz="1086" kern="1200">
        <a:solidFill>
          <a:schemeClr val="tx1"/>
        </a:solidFill>
        <a:latin typeface="+mn-lt"/>
        <a:ea typeface="+mn-ea"/>
        <a:cs typeface="+mn-cs"/>
      </a:defRPr>
    </a:lvl2pPr>
    <a:lvl3pPr marL="827258" algn="l" defTabSz="827258" rtl="0" eaLnBrk="1" latinLnBrk="0" hangingPunct="1">
      <a:defRPr sz="1086" kern="1200">
        <a:solidFill>
          <a:schemeClr val="tx1"/>
        </a:solidFill>
        <a:latin typeface="+mn-lt"/>
        <a:ea typeface="+mn-ea"/>
        <a:cs typeface="+mn-cs"/>
      </a:defRPr>
    </a:lvl3pPr>
    <a:lvl4pPr marL="1240887" algn="l" defTabSz="827258" rtl="0" eaLnBrk="1" latinLnBrk="0" hangingPunct="1">
      <a:defRPr sz="1086" kern="1200">
        <a:solidFill>
          <a:schemeClr val="tx1"/>
        </a:solidFill>
        <a:latin typeface="+mn-lt"/>
        <a:ea typeface="+mn-ea"/>
        <a:cs typeface="+mn-cs"/>
      </a:defRPr>
    </a:lvl4pPr>
    <a:lvl5pPr marL="1654515" algn="l" defTabSz="827258" rtl="0" eaLnBrk="1" latinLnBrk="0" hangingPunct="1">
      <a:defRPr sz="1086" kern="1200">
        <a:solidFill>
          <a:schemeClr val="tx1"/>
        </a:solidFill>
        <a:latin typeface="+mn-lt"/>
        <a:ea typeface="+mn-ea"/>
        <a:cs typeface="+mn-cs"/>
      </a:defRPr>
    </a:lvl5pPr>
    <a:lvl6pPr marL="2068144" algn="l" defTabSz="827258" rtl="0" eaLnBrk="1" latinLnBrk="0" hangingPunct="1">
      <a:defRPr sz="1086" kern="1200">
        <a:solidFill>
          <a:schemeClr val="tx1"/>
        </a:solidFill>
        <a:latin typeface="+mn-lt"/>
        <a:ea typeface="+mn-ea"/>
        <a:cs typeface="+mn-cs"/>
      </a:defRPr>
    </a:lvl6pPr>
    <a:lvl7pPr marL="2481773" algn="l" defTabSz="827258" rtl="0" eaLnBrk="1" latinLnBrk="0" hangingPunct="1">
      <a:defRPr sz="1086" kern="1200">
        <a:solidFill>
          <a:schemeClr val="tx1"/>
        </a:solidFill>
        <a:latin typeface="+mn-lt"/>
        <a:ea typeface="+mn-ea"/>
        <a:cs typeface="+mn-cs"/>
      </a:defRPr>
    </a:lvl7pPr>
    <a:lvl8pPr marL="2895402" algn="l" defTabSz="827258" rtl="0" eaLnBrk="1" latinLnBrk="0" hangingPunct="1">
      <a:defRPr sz="1086" kern="1200">
        <a:solidFill>
          <a:schemeClr val="tx1"/>
        </a:solidFill>
        <a:latin typeface="+mn-lt"/>
        <a:ea typeface="+mn-ea"/>
        <a:cs typeface="+mn-cs"/>
      </a:defRPr>
    </a:lvl8pPr>
    <a:lvl9pPr marL="3309031" algn="l" defTabSz="827258" rtl="0" eaLnBrk="1" latinLnBrk="0" hangingPunct="1">
      <a:defRPr sz="10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57363" y="1143000"/>
            <a:ext cx="3343275" cy="3086100"/>
          </a:xfrm>
        </p:spPr>
      </p:sp>
      <p:sp>
        <p:nvSpPr>
          <p:cNvPr id="3" name="Notes Placeholder 2"/>
          <p:cNvSpPr>
            <a:spLocks noGrp="1"/>
          </p:cNvSpPr>
          <p:nvPr>
            <p:ph type="body" idx="1"/>
          </p:nvPr>
        </p:nvSpPr>
        <p:spPr/>
        <p:txBody>
          <a:bodyPr/>
          <a:lstStyle/>
          <a:p>
            <a:r>
              <a:rPr lang="en-US" dirty="0"/>
              <a:t>Trying</a:t>
            </a:r>
            <a:r>
              <a:rPr lang="en-US" baseline="0" dirty="0"/>
              <a:t> to mimic polymyxin B tail in the substrate. Run the assay, see how tightly the substrate bounds, co-crystallize the substrate with the GNAT PA3944</a:t>
            </a:r>
          </a:p>
          <a:p>
            <a:endParaRPr lang="en-US" baseline="0" dirty="0"/>
          </a:p>
          <a:p>
            <a:r>
              <a:rPr lang="en-US" baseline="0" dirty="0"/>
              <a:t>Substrate efficiency</a:t>
            </a:r>
          </a:p>
          <a:p>
            <a:r>
              <a:rPr lang="en-US" baseline="0" dirty="0"/>
              <a:t>Protonated amine and asp</a:t>
            </a:r>
            <a:endParaRPr lang="en-US" dirty="0"/>
          </a:p>
        </p:txBody>
      </p:sp>
      <p:sp>
        <p:nvSpPr>
          <p:cNvPr id="4" name="Slide Number Placeholder 3"/>
          <p:cNvSpPr>
            <a:spLocks noGrp="1"/>
          </p:cNvSpPr>
          <p:nvPr>
            <p:ph type="sldNum" sz="quarter" idx="10"/>
          </p:nvPr>
        </p:nvSpPr>
        <p:spPr/>
        <p:txBody>
          <a:bodyPr/>
          <a:lstStyle/>
          <a:p>
            <a:fld id="{6FE4C4AF-BF53-4449-AB48-FD23EC93199B}" type="slidenum">
              <a:rPr lang="en-US" smtClean="0"/>
              <a:t>1</a:t>
            </a:fld>
            <a:endParaRPr lang="en-US" dirty="0"/>
          </a:p>
        </p:txBody>
      </p:sp>
    </p:spTree>
    <p:extLst>
      <p:ext uri="{BB962C8B-B14F-4D97-AF65-F5344CB8AC3E}">
        <p14:creationId xmlns:p14="http://schemas.microsoft.com/office/powerpoint/2010/main" val="38431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74620" y="10226043"/>
            <a:ext cx="30312360" cy="7056120"/>
          </a:xfrm>
        </p:spPr>
        <p:txBody>
          <a:bodyPr/>
          <a:lstStyle/>
          <a:p>
            <a:r>
              <a:rPr lang="en-US"/>
              <a:t>Click to edit Master title style</a:t>
            </a:r>
          </a:p>
        </p:txBody>
      </p:sp>
      <p:sp>
        <p:nvSpPr>
          <p:cNvPr id="3" name="Subtitle 2"/>
          <p:cNvSpPr>
            <a:spLocks noGrp="1"/>
          </p:cNvSpPr>
          <p:nvPr>
            <p:ph type="subTitle" idx="1"/>
          </p:nvPr>
        </p:nvSpPr>
        <p:spPr>
          <a:xfrm>
            <a:off x="5349240" y="18653760"/>
            <a:ext cx="24963120" cy="8412480"/>
          </a:xfrm>
        </p:spPr>
        <p:txBody>
          <a:bodyPr/>
          <a:lstStyle>
            <a:lvl1pPr marL="0" indent="0" algn="ctr">
              <a:buNone/>
              <a:defRPr>
                <a:solidFill>
                  <a:schemeClr val="tx1">
                    <a:tint val="75000"/>
                  </a:schemeClr>
                </a:solidFill>
              </a:defRPr>
            </a:lvl1pPr>
            <a:lvl2pPr marL="1880903" indent="0" algn="ctr">
              <a:buNone/>
              <a:defRPr>
                <a:solidFill>
                  <a:schemeClr val="tx1">
                    <a:tint val="75000"/>
                  </a:schemeClr>
                </a:solidFill>
              </a:defRPr>
            </a:lvl2pPr>
            <a:lvl3pPr marL="3761802" indent="0" algn="ctr">
              <a:buNone/>
              <a:defRPr>
                <a:solidFill>
                  <a:schemeClr val="tx1">
                    <a:tint val="75000"/>
                  </a:schemeClr>
                </a:solidFill>
              </a:defRPr>
            </a:lvl3pPr>
            <a:lvl4pPr marL="5642703" indent="0" algn="ctr">
              <a:buNone/>
              <a:defRPr>
                <a:solidFill>
                  <a:schemeClr val="tx1">
                    <a:tint val="75000"/>
                  </a:schemeClr>
                </a:solidFill>
              </a:defRPr>
            </a:lvl4pPr>
            <a:lvl5pPr marL="7523605" indent="0" algn="ctr">
              <a:buNone/>
              <a:defRPr>
                <a:solidFill>
                  <a:schemeClr val="tx1">
                    <a:tint val="75000"/>
                  </a:schemeClr>
                </a:solidFill>
              </a:defRPr>
            </a:lvl5pPr>
            <a:lvl6pPr marL="9404505" indent="0" algn="ctr">
              <a:buNone/>
              <a:defRPr>
                <a:solidFill>
                  <a:schemeClr val="tx1">
                    <a:tint val="75000"/>
                  </a:schemeClr>
                </a:solidFill>
              </a:defRPr>
            </a:lvl6pPr>
            <a:lvl7pPr marL="11285406" indent="0" algn="ctr">
              <a:buNone/>
              <a:defRPr>
                <a:solidFill>
                  <a:schemeClr val="tx1">
                    <a:tint val="75000"/>
                  </a:schemeClr>
                </a:solidFill>
              </a:defRPr>
            </a:lvl7pPr>
            <a:lvl8pPr marL="13166305" indent="0" algn="ctr">
              <a:buNone/>
              <a:defRPr>
                <a:solidFill>
                  <a:schemeClr val="tx1">
                    <a:tint val="75000"/>
                  </a:schemeClr>
                </a:solidFill>
              </a:defRPr>
            </a:lvl8pPr>
            <a:lvl9pPr marL="1504720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588338" y="7383799"/>
            <a:ext cx="33698972" cy="1572844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491415" y="7383799"/>
            <a:ext cx="100502563" cy="1572844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7021" y="21153123"/>
            <a:ext cx="30312360" cy="6537960"/>
          </a:xfrm>
        </p:spPr>
        <p:txBody>
          <a:bodyPr anchor="t"/>
          <a:lstStyle>
            <a:lvl1pPr algn="l">
              <a:defRPr sz="16455" b="1" cap="all"/>
            </a:lvl1pPr>
          </a:lstStyle>
          <a:p>
            <a:r>
              <a:rPr lang="en-US"/>
              <a:t>Click to edit Master title style</a:t>
            </a:r>
          </a:p>
        </p:txBody>
      </p:sp>
      <p:sp>
        <p:nvSpPr>
          <p:cNvPr id="3" name="Text Placeholder 2"/>
          <p:cNvSpPr>
            <a:spLocks noGrp="1"/>
          </p:cNvSpPr>
          <p:nvPr>
            <p:ph type="body" idx="1"/>
          </p:nvPr>
        </p:nvSpPr>
        <p:spPr>
          <a:xfrm>
            <a:off x="2817021" y="13952239"/>
            <a:ext cx="30312360" cy="7200897"/>
          </a:xfrm>
        </p:spPr>
        <p:txBody>
          <a:bodyPr anchor="b"/>
          <a:lstStyle>
            <a:lvl1pPr marL="0" indent="0">
              <a:buNone/>
              <a:defRPr sz="8228">
                <a:solidFill>
                  <a:schemeClr val="tx1">
                    <a:tint val="75000"/>
                  </a:schemeClr>
                </a:solidFill>
              </a:defRPr>
            </a:lvl1pPr>
            <a:lvl2pPr marL="1880903" indent="0">
              <a:buNone/>
              <a:defRPr sz="7372">
                <a:solidFill>
                  <a:schemeClr val="tx1">
                    <a:tint val="75000"/>
                  </a:schemeClr>
                </a:solidFill>
              </a:defRPr>
            </a:lvl2pPr>
            <a:lvl3pPr marL="3761802" indent="0">
              <a:buNone/>
              <a:defRPr sz="6600">
                <a:solidFill>
                  <a:schemeClr val="tx1">
                    <a:tint val="75000"/>
                  </a:schemeClr>
                </a:solidFill>
              </a:defRPr>
            </a:lvl3pPr>
            <a:lvl4pPr marL="5642703" indent="0">
              <a:buNone/>
              <a:defRPr sz="5743">
                <a:solidFill>
                  <a:schemeClr val="tx1">
                    <a:tint val="75000"/>
                  </a:schemeClr>
                </a:solidFill>
              </a:defRPr>
            </a:lvl4pPr>
            <a:lvl5pPr marL="7523605" indent="0">
              <a:buNone/>
              <a:defRPr sz="5743">
                <a:solidFill>
                  <a:schemeClr val="tx1">
                    <a:tint val="75000"/>
                  </a:schemeClr>
                </a:solidFill>
              </a:defRPr>
            </a:lvl5pPr>
            <a:lvl6pPr marL="9404505" indent="0">
              <a:buNone/>
              <a:defRPr sz="5743">
                <a:solidFill>
                  <a:schemeClr val="tx1">
                    <a:tint val="75000"/>
                  </a:schemeClr>
                </a:solidFill>
              </a:defRPr>
            </a:lvl6pPr>
            <a:lvl7pPr marL="11285406" indent="0">
              <a:buNone/>
              <a:defRPr sz="5743">
                <a:solidFill>
                  <a:schemeClr val="tx1">
                    <a:tint val="75000"/>
                  </a:schemeClr>
                </a:solidFill>
              </a:defRPr>
            </a:lvl7pPr>
            <a:lvl8pPr marL="13166305" indent="0">
              <a:buNone/>
              <a:defRPr sz="5743">
                <a:solidFill>
                  <a:schemeClr val="tx1">
                    <a:tint val="75000"/>
                  </a:schemeClr>
                </a:solidFill>
              </a:defRPr>
            </a:lvl8pPr>
            <a:lvl9pPr marL="15047206" indent="0">
              <a:buNone/>
              <a:defRPr sz="574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491415" y="43014919"/>
            <a:ext cx="67100768" cy="121653297"/>
          </a:xfrm>
        </p:spPr>
        <p:txBody>
          <a:bodyPr/>
          <a:lstStyle>
            <a:lvl1pPr>
              <a:defRPr sz="11485"/>
            </a:lvl1pPr>
            <a:lvl2pPr>
              <a:defRPr sz="9855"/>
            </a:lvl2pPr>
            <a:lvl3pPr>
              <a:defRPr sz="8228"/>
            </a:lvl3pPr>
            <a:lvl4pPr>
              <a:defRPr sz="7372"/>
            </a:lvl4pPr>
            <a:lvl5pPr>
              <a:defRPr sz="7372"/>
            </a:lvl5pPr>
            <a:lvl6pPr>
              <a:defRPr sz="7372"/>
            </a:lvl6pPr>
            <a:lvl7pPr>
              <a:defRPr sz="7372"/>
            </a:lvl7pPr>
            <a:lvl8pPr>
              <a:defRPr sz="7372"/>
            </a:lvl8pPr>
            <a:lvl9pPr>
              <a:defRPr sz="73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186543" y="43014919"/>
            <a:ext cx="67100768" cy="121653297"/>
          </a:xfrm>
        </p:spPr>
        <p:txBody>
          <a:bodyPr/>
          <a:lstStyle>
            <a:lvl1pPr>
              <a:defRPr sz="11485"/>
            </a:lvl1pPr>
            <a:lvl2pPr>
              <a:defRPr sz="9855"/>
            </a:lvl2pPr>
            <a:lvl3pPr>
              <a:defRPr sz="8228"/>
            </a:lvl3pPr>
            <a:lvl4pPr>
              <a:defRPr sz="7372"/>
            </a:lvl4pPr>
            <a:lvl5pPr>
              <a:defRPr sz="7372"/>
            </a:lvl5pPr>
            <a:lvl6pPr>
              <a:defRPr sz="7372"/>
            </a:lvl6pPr>
            <a:lvl7pPr>
              <a:defRPr sz="7372"/>
            </a:lvl7pPr>
            <a:lvl8pPr>
              <a:defRPr sz="7372"/>
            </a:lvl8pPr>
            <a:lvl9pPr>
              <a:defRPr sz="73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83080" y="1318263"/>
            <a:ext cx="3209544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83082" y="7368556"/>
            <a:ext cx="15756733" cy="3070857"/>
          </a:xfrm>
        </p:spPr>
        <p:txBody>
          <a:bodyPr anchor="b"/>
          <a:lstStyle>
            <a:lvl1pPr marL="0" indent="0">
              <a:buNone/>
              <a:defRPr sz="9855" b="1"/>
            </a:lvl1pPr>
            <a:lvl2pPr marL="1880903" indent="0">
              <a:buNone/>
              <a:defRPr sz="8228" b="1"/>
            </a:lvl2pPr>
            <a:lvl3pPr marL="3761802" indent="0">
              <a:buNone/>
              <a:defRPr sz="7372" b="1"/>
            </a:lvl3pPr>
            <a:lvl4pPr marL="5642703" indent="0">
              <a:buNone/>
              <a:defRPr sz="6600" b="1"/>
            </a:lvl4pPr>
            <a:lvl5pPr marL="7523605" indent="0">
              <a:buNone/>
              <a:defRPr sz="6600" b="1"/>
            </a:lvl5pPr>
            <a:lvl6pPr marL="9404505" indent="0">
              <a:buNone/>
              <a:defRPr sz="6600" b="1"/>
            </a:lvl6pPr>
            <a:lvl7pPr marL="11285406" indent="0">
              <a:buNone/>
              <a:defRPr sz="6600" b="1"/>
            </a:lvl7pPr>
            <a:lvl8pPr marL="13166305" indent="0">
              <a:buNone/>
              <a:defRPr sz="6600" b="1"/>
            </a:lvl8pPr>
            <a:lvl9pPr marL="15047206" indent="0">
              <a:buNone/>
              <a:defRPr sz="6600" b="1"/>
            </a:lvl9pPr>
          </a:lstStyle>
          <a:p>
            <a:pPr lvl="0"/>
            <a:r>
              <a:rPr lang="en-US"/>
              <a:t>Click to edit Master text styles</a:t>
            </a:r>
          </a:p>
        </p:txBody>
      </p:sp>
      <p:sp>
        <p:nvSpPr>
          <p:cNvPr id="4" name="Content Placeholder 3"/>
          <p:cNvSpPr>
            <a:spLocks noGrp="1"/>
          </p:cNvSpPr>
          <p:nvPr>
            <p:ph sz="half" idx="2"/>
          </p:nvPr>
        </p:nvSpPr>
        <p:spPr>
          <a:xfrm>
            <a:off x="1783082" y="10439413"/>
            <a:ext cx="15756733" cy="18966183"/>
          </a:xfrm>
        </p:spPr>
        <p:txBody>
          <a:bodyPr/>
          <a:lstStyle>
            <a:lvl1pPr>
              <a:defRPr sz="9855"/>
            </a:lvl1pPr>
            <a:lvl2pPr>
              <a:defRPr sz="8228"/>
            </a:lvl2pPr>
            <a:lvl3pPr>
              <a:defRPr sz="7372"/>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115600" y="7368556"/>
            <a:ext cx="15762923" cy="3070857"/>
          </a:xfrm>
        </p:spPr>
        <p:txBody>
          <a:bodyPr anchor="b"/>
          <a:lstStyle>
            <a:lvl1pPr marL="0" indent="0">
              <a:buNone/>
              <a:defRPr sz="9855" b="1"/>
            </a:lvl1pPr>
            <a:lvl2pPr marL="1880903" indent="0">
              <a:buNone/>
              <a:defRPr sz="8228" b="1"/>
            </a:lvl2pPr>
            <a:lvl3pPr marL="3761802" indent="0">
              <a:buNone/>
              <a:defRPr sz="7372" b="1"/>
            </a:lvl3pPr>
            <a:lvl4pPr marL="5642703" indent="0">
              <a:buNone/>
              <a:defRPr sz="6600" b="1"/>
            </a:lvl4pPr>
            <a:lvl5pPr marL="7523605" indent="0">
              <a:buNone/>
              <a:defRPr sz="6600" b="1"/>
            </a:lvl5pPr>
            <a:lvl6pPr marL="9404505" indent="0">
              <a:buNone/>
              <a:defRPr sz="6600" b="1"/>
            </a:lvl6pPr>
            <a:lvl7pPr marL="11285406" indent="0">
              <a:buNone/>
              <a:defRPr sz="6600" b="1"/>
            </a:lvl7pPr>
            <a:lvl8pPr marL="13166305" indent="0">
              <a:buNone/>
              <a:defRPr sz="6600" b="1"/>
            </a:lvl8pPr>
            <a:lvl9pPr marL="15047206" indent="0">
              <a:buNone/>
              <a:defRPr sz="6600" b="1"/>
            </a:lvl9pPr>
          </a:lstStyle>
          <a:p>
            <a:pPr lvl="0"/>
            <a:r>
              <a:rPr lang="en-US"/>
              <a:t>Click to edit Master text styles</a:t>
            </a:r>
          </a:p>
        </p:txBody>
      </p:sp>
      <p:sp>
        <p:nvSpPr>
          <p:cNvPr id="6" name="Content Placeholder 5"/>
          <p:cNvSpPr>
            <a:spLocks noGrp="1"/>
          </p:cNvSpPr>
          <p:nvPr>
            <p:ph sz="quarter" idx="4"/>
          </p:nvPr>
        </p:nvSpPr>
        <p:spPr>
          <a:xfrm>
            <a:off x="18115600" y="10439413"/>
            <a:ext cx="15762923" cy="18966183"/>
          </a:xfrm>
        </p:spPr>
        <p:txBody>
          <a:bodyPr/>
          <a:lstStyle>
            <a:lvl1pPr>
              <a:defRPr sz="9855"/>
            </a:lvl1pPr>
            <a:lvl2pPr>
              <a:defRPr sz="8228"/>
            </a:lvl2pPr>
            <a:lvl3pPr>
              <a:defRPr sz="7372"/>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83086" y="1310640"/>
            <a:ext cx="11732421" cy="5577840"/>
          </a:xfrm>
        </p:spPr>
        <p:txBody>
          <a:bodyPr anchor="b"/>
          <a:lstStyle>
            <a:lvl1pPr algn="l">
              <a:defRPr sz="8228" b="1"/>
            </a:lvl1pPr>
          </a:lstStyle>
          <a:p>
            <a:r>
              <a:rPr lang="en-US"/>
              <a:t>Click to edit Master title style</a:t>
            </a:r>
          </a:p>
        </p:txBody>
      </p:sp>
      <p:sp>
        <p:nvSpPr>
          <p:cNvPr id="3" name="Content Placeholder 2"/>
          <p:cNvSpPr>
            <a:spLocks noGrp="1"/>
          </p:cNvSpPr>
          <p:nvPr>
            <p:ph idx="1"/>
          </p:nvPr>
        </p:nvSpPr>
        <p:spPr>
          <a:xfrm>
            <a:off x="13942695" y="1310656"/>
            <a:ext cx="19935825" cy="28094943"/>
          </a:xfrm>
        </p:spPr>
        <p:txBody>
          <a:bodyPr/>
          <a:lstStyle>
            <a:lvl1pPr>
              <a:defRPr sz="13199"/>
            </a:lvl1pPr>
            <a:lvl2pPr>
              <a:defRPr sz="11485"/>
            </a:lvl2pPr>
            <a:lvl3pPr>
              <a:defRPr sz="9855"/>
            </a:lvl3pPr>
            <a:lvl4pPr>
              <a:defRPr sz="8228"/>
            </a:lvl4pPr>
            <a:lvl5pPr>
              <a:defRPr sz="8228"/>
            </a:lvl5pPr>
            <a:lvl6pPr>
              <a:defRPr sz="8228"/>
            </a:lvl6pPr>
            <a:lvl7pPr>
              <a:defRPr sz="8228"/>
            </a:lvl7pPr>
            <a:lvl8pPr>
              <a:defRPr sz="8228"/>
            </a:lvl8pPr>
            <a:lvl9pPr>
              <a:defRPr sz="822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783086" y="6888496"/>
            <a:ext cx="11732421" cy="22517103"/>
          </a:xfrm>
        </p:spPr>
        <p:txBody>
          <a:bodyPr/>
          <a:lstStyle>
            <a:lvl1pPr marL="0" indent="0">
              <a:buNone/>
              <a:defRPr sz="5743"/>
            </a:lvl1pPr>
            <a:lvl2pPr marL="1880903" indent="0">
              <a:buNone/>
              <a:defRPr sz="4970"/>
            </a:lvl2pPr>
            <a:lvl3pPr marL="3761802" indent="0">
              <a:buNone/>
              <a:defRPr sz="4114"/>
            </a:lvl3pPr>
            <a:lvl4pPr marL="5642703" indent="0">
              <a:buNone/>
              <a:defRPr sz="3686"/>
            </a:lvl4pPr>
            <a:lvl5pPr marL="7523605" indent="0">
              <a:buNone/>
              <a:defRPr sz="3686"/>
            </a:lvl5pPr>
            <a:lvl6pPr marL="9404505" indent="0">
              <a:buNone/>
              <a:defRPr sz="3686"/>
            </a:lvl6pPr>
            <a:lvl7pPr marL="11285406" indent="0">
              <a:buNone/>
              <a:defRPr sz="3686"/>
            </a:lvl7pPr>
            <a:lvl8pPr marL="13166305" indent="0">
              <a:buNone/>
              <a:defRPr sz="3686"/>
            </a:lvl8pPr>
            <a:lvl9pPr marL="15047206" indent="0">
              <a:buNone/>
              <a:defRPr sz="3686"/>
            </a:lvl9pPr>
          </a:lstStyle>
          <a:p>
            <a:pPr lvl="0"/>
            <a:r>
              <a:rPr lang="en-US"/>
              <a:t>Click to edit Master text styles</a:t>
            </a:r>
          </a:p>
        </p:txBody>
      </p:sp>
      <p:sp>
        <p:nvSpPr>
          <p:cNvPr id="5" name="Date Placeholder 4"/>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9923" y="23042893"/>
            <a:ext cx="21396960" cy="2720343"/>
          </a:xfrm>
        </p:spPr>
        <p:txBody>
          <a:bodyPr anchor="b"/>
          <a:lstStyle>
            <a:lvl1pPr algn="l">
              <a:defRPr sz="8228" b="1"/>
            </a:lvl1pPr>
          </a:lstStyle>
          <a:p>
            <a:r>
              <a:rPr lang="en-US"/>
              <a:t>Click to edit Master title style</a:t>
            </a:r>
          </a:p>
        </p:txBody>
      </p:sp>
      <p:sp>
        <p:nvSpPr>
          <p:cNvPr id="3" name="Picture Placeholder 2"/>
          <p:cNvSpPr>
            <a:spLocks noGrp="1"/>
          </p:cNvSpPr>
          <p:nvPr>
            <p:ph type="pic" idx="1"/>
          </p:nvPr>
        </p:nvSpPr>
        <p:spPr>
          <a:xfrm>
            <a:off x="6989923" y="2941320"/>
            <a:ext cx="21396960" cy="19751040"/>
          </a:xfrm>
        </p:spPr>
        <p:txBody>
          <a:bodyPr/>
          <a:lstStyle>
            <a:lvl1pPr marL="0" indent="0">
              <a:buNone/>
              <a:defRPr sz="13199"/>
            </a:lvl1pPr>
            <a:lvl2pPr marL="1880903" indent="0">
              <a:buNone/>
              <a:defRPr sz="11485"/>
            </a:lvl2pPr>
            <a:lvl3pPr marL="3761802" indent="0">
              <a:buNone/>
              <a:defRPr sz="9855"/>
            </a:lvl3pPr>
            <a:lvl4pPr marL="5642703" indent="0">
              <a:buNone/>
              <a:defRPr sz="8228"/>
            </a:lvl4pPr>
            <a:lvl5pPr marL="7523605" indent="0">
              <a:buNone/>
              <a:defRPr sz="8228"/>
            </a:lvl5pPr>
            <a:lvl6pPr marL="9404505" indent="0">
              <a:buNone/>
              <a:defRPr sz="8228"/>
            </a:lvl6pPr>
            <a:lvl7pPr marL="11285406" indent="0">
              <a:buNone/>
              <a:defRPr sz="8228"/>
            </a:lvl7pPr>
            <a:lvl8pPr marL="13166305" indent="0">
              <a:buNone/>
              <a:defRPr sz="8228"/>
            </a:lvl8pPr>
            <a:lvl9pPr marL="15047206" indent="0">
              <a:buNone/>
              <a:defRPr sz="8228"/>
            </a:lvl9pPr>
          </a:lstStyle>
          <a:p>
            <a:endParaRPr lang="en-US" dirty="0"/>
          </a:p>
        </p:txBody>
      </p:sp>
      <p:sp>
        <p:nvSpPr>
          <p:cNvPr id="4" name="Text Placeholder 3"/>
          <p:cNvSpPr>
            <a:spLocks noGrp="1"/>
          </p:cNvSpPr>
          <p:nvPr>
            <p:ph type="body" sz="half" idx="2"/>
          </p:nvPr>
        </p:nvSpPr>
        <p:spPr>
          <a:xfrm>
            <a:off x="6989923" y="25763236"/>
            <a:ext cx="21396960" cy="3863337"/>
          </a:xfrm>
        </p:spPr>
        <p:txBody>
          <a:bodyPr/>
          <a:lstStyle>
            <a:lvl1pPr marL="0" indent="0">
              <a:buNone/>
              <a:defRPr sz="5743"/>
            </a:lvl1pPr>
            <a:lvl2pPr marL="1880903" indent="0">
              <a:buNone/>
              <a:defRPr sz="4970"/>
            </a:lvl2pPr>
            <a:lvl3pPr marL="3761802" indent="0">
              <a:buNone/>
              <a:defRPr sz="4114"/>
            </a:lvl3pPr>
            <a:lvl4pPr marL="5642703" indent="0">
              <a:buNone/>
              <a:defRPr sz="3686"/>
            </a:lvl4pPr>
            <a:lvl5pPr marL="7523605" indent="0">
              <a:buNone/>
              <a:defRPr sz="3686"/>
            </a:lvl5pPr>
            <a:lvl6pPr marL="9404505" indent="0">
              <a:buNone/>
              <a:defRPr sz="3686"/>
            </a:lvl6pPr>
            <a:lvl7pPr marL="11285406" indent="0">
              <a:buNone/>
              <a:defRPr sz="3686"/>
            </a:lvl7pPr>
            <a:lvl8pPr marL="13166305" indent="0">
              <a:buNone/>
              <a:defRPr sz="3686"/>
            </a:lvl8pPr>
            <a:lvl9pPr marL="15047206" indent="0">
              <a:buNone/>
              <a:defRPr sz="3686"/>
            </a:lvl9pPr>
          </a:lstStyle>
          <a:p>
            <a:pPr lvl="0"/>
            <a:r>
              <a:rPr lang="en-US"/>
              <a:t>Click to edit Master text styles</a:t>
            </a:r>
          </a:p>
        </p:txBody>
      </p:sp>
      <p:sp>
        <p:nvSpPr>
          <p:cNvPr id="5" name="Date Placeholder 4"/>
          <p:cNvSpPr>
            <a:spLocks noGrp="1"/>
          </p:cNvSpPr>
          <p:nvPr>
            <p:ph type="dt" sz="half" idx="10"/>
          </p:nvPr>
        </p:nvSpPr>
        <p:spPr/>
        <p:txBody>
          <a:bodyPr/>
          <a:lstStyle/>
          <a:p>
            <a:fld id="{F9A39B88-C0EC-DC4B-B5B1-C370F14268BB}" type="datetimeFigureOut">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2A164C-F1AE-144C-A02A-94B6490BBC8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83080" y="1318263"/>
            <a:ext cx="3209544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1783080" y="7680974"/>
            <a:ext cx="32095440" cy="21724623"/>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783080" y="30510485"/>
            <a:ext cx="8321040" cy="1752600"/>
          </a:xfrm>
          <a:prstGeom prst="rect">
            <a:avLst/>
          </a:prstGeom>
        </p:spPr>
        <p:txBody>
          <a:bodyPr vert="horz" lIns="438912" tIns="219456" rIns="438912" bIns="219456" rtlCol="0" anchor="ctr"/>
          <a:lstStyle>
            <a:lvl1pPr algn="l">
              <a:defRPr sz="4970">
                <a:solidFill>
                  <a:schemeClr val="tx1">
                    <a:tint val="75000"/>
                  </a:schemeClr>
                </a:solidFill>
              </a:defRPr>
            </a:lvl1pPr>
          </a:lstStyle>
          <a:p>
            <a:fld id="{F9A39B88-C0EC-DC4B-B5B1-C370F14268BB}" type="datetimeFigureOut">
              <a:rPr lang="en-US" smtClean="0"/>
              <a:pPr/>
              <a:t>3/27/2020</a:t>
            </a:fld>
            <a:endParaRPr lang="en-US" dirty="0"/>
          </a:p>
        </p:txBody>
      </p:sp>
      <p:sp>
        <p:nvSpPr>
          <p:cNvPr id="5" name="Footer Placeholder 4"/>
          <p:cNvSpPr>
            <a:spLocks noGrp="1"/>
          </p:cNvSpPr>
          <p:nvPr>
            <p:ph type="ftr" sz="quarter" idx="3"/>
          </p:nvPr>
        </p:nvSpPr>
        <p:spPr>
          <a:xfrm>
            <a:off x="12184380" y="30510485"/>
            <a:ext cx="11292840" cy="1752600"/>
          </a:xfrm>
          <a:prstGeom prst="rect">
            <a:avLst/>
          </a:prstGeom>
        </p:spPr>
        <p:txBody>
          <a:bodyPr vert="horz" lIns="438912" tIns="219456" rIns="438912" bIns="219456" rtlCol="0" anchor="ctr"/>
          <a:lstStyle>
            <a:lvl1pPr algn="ctr">
              <a:defRPr sz="497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5557480" y="30510485"/>
            <a:ext cx="8321040" cy="1752600"/>
          </a:xfrm>
          <a:prstGeom prst="rect">
            <a:avLst/>
          </a:prstGeom>
        </p:spPr>
        <p:txBody>
          <a:bodyPr vert="horz" lIns="438912" tIns="219456" rIns="438912" bIns="219456" rtlCol="0" anchor="ctr"/>
          <a:lstStyle>
            <a:lvl1pPr algn="r">
              <a:defRPr sz="4970">
                <a:solidFill>
                  <a:schemeClr val="tx1">
                    <a:tint val="75000"/>
                  </a:schemeClr>
                </a:solidFill>
              </a:defRPr>
            </a:lvl1pPr>
          </a:lstStyle>
          <a:p>
            <a:fld id="{A92A164C-F1AE-144C-A02A-94B6490BBC8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903" rtl="0" eaLnBrk="1" latinLnBrk="0" hangingPunct="1">
        <a:spcBef>
          <a:spcPct val="0"/>
        </a:spcBef>
        <a:buNone/>
        <a:defRPr sz="18083" kern="1200">
          <a:solidFill>
            <a:schemeClr val="tx1"/>
          </a:solidFill>
          <a:latin typeface="+mj-lt"/>
          <a:ea typeface="+mj-ea"/>
          <a:cs typeface="+mj-cs"/>
        </a:defRPr>
      </a:lvl1pPr>
    </p:titleStyle>
    <p:bodyStyle>
      <a:lvl1pPr marL="1410676" indent="-1410676" algn="l" defTabSz="1880903" rtl="0" eaLnBrk="1" latinLnBrk="0" hangingPunct="1">
        <a:spcBef>
          <a:spcPct val="20000"/>
        </a:spcBef>
        <a:buFont typeface="Arial"/>
        <a:buChar char="•"/>
        <a:defRPr sz="13199" kern="1200">
          <a:solidFill>
            <a:schemeClr val="tx1"/>
          </a:solidFill>
          <a:latin typeface="+mn-lt"/>
          <a:ea typeface="+mn-ea"/>
          <a:cs typeface="+mn-cs"/>
        </a:defRPr>
      </a:lvl1pPr>
      <a:lvl2pPr marL="3056464" indent="-1175564" algn="l" defTabSz="1880903" rtl="0" eaLnBrk="1" latinLnBrk="0" hangingPunct="1">
        <a:spcBef>
          <a:spcPct val="20000"/>
        </a:spcBef>
        <a:buFont typeface="Arial"/>
        <a:buChar char="–"/>
        <a:defRPr sz="11485" kern="1200">
          <a:solidFill>
            <a:schemeClr val="tx1"/>
          </a:solidFill>
          <a:latin typeface="+mn-lt"/>
          <a:ea typeface="+mn-ea"/>
          <a:cs typeface="+mn-cs"/>
        </a:defRPr>
      </a:lvl2pPr>
      <a:lvl3pPr marL="4702252" indent="-940451" algn="l" defTabSz="1880903" rtl="0" eaLnBrk="1" latinLnBrk="0" hangingPunct="1">
        <a:spcBef>
          <a:spcPct val="20000"/>
        </a:spcBef>
        <a:buFont typeface="Arial"/>
        <a:buChar char="•"/>
        <a:defRPr sz="9855" kern="1200">
          <a:solidFill>
            <a:schemeClr val="tx1"/>
          </a:solidFill>
          <a:latin typeface="+mn-lt"/>
          <a:ea typeface="+mn-ea"/>
          <a:cs typeface="+mn-cs"/>
        </a:defRPr>
      </a:lvl3pPr>
      <a:lvl4pPr marL="6583154" indent="-940451" algn="l" defTabSz="1880903" rtl="0" eaLnBrk="1" latinLnBrk="0" hangingPunct="1">
        <a:spcBef>
          <a:spcPct val="20000"/>
        </a:spcBef>
        <a:buFont typeface="Arial"/>
        <a:buChar char="–"/>
        <a:defRPr sz="8228" kern="1200">
          <a:solidFill>
            <a:schemeClr val="tx1"/>
          </a:solidFill>
          <a:latin typeface="+mn-lt"/>
          <a:ea typeface="+mn-ea"/>
          <a:cs typeface="+mn-cs"/>
        </a:defRPr>
      </a:lvl4pPr>
      <a:lvl5pPr marL="8464052" indent="-940451" algn="l" defTabSz="1880903" rtl="0" eaLnBrk="1" latinLnBrk="0" hangingPunct="1">
        <a:spcBef>
          <a:spcPct val="20000"/>
        </a:spcBef>
        <a:buFont typeface="Arial"/>
        <a:buChar char="»"/>
        <a:defRPr sz="8228" kern="1200">
          <a:solidFill>
            <a:schemeClr val="tx1"/>
          </a:solidFill>
          <a:latin typeface="+mn-lt"/>
          <a:ea typeface="+mn-ea"/>
          <a:cs typeface="+mn-cs"/>
        </a:defRPr>
      </a:lvl5pPr>
      <a:lvl6pPr marL="10344956" indent="-940451" algn="l" defTabSz="1880903" rtl="0" eaLnBrk="1" latinLnBrk="0" hangingPunct="1">
        <a:spcBef>
          <a:spcPct val="20000"/>
        </a:spcBef>
        <a:buFont typeface="Arial"/>
        <a:buChar char="•"/>
        <a:defRPr sz="8228" kern="1200">
          <a:solidFill>
            <a:schemeClr val="tx1"/>
          </a:solidFill>
          <a:latin typeface="+mn-lt"/>
          <a:ea typeface="+mn-ea"/>
          <a:cs typeface="+mn-cs"/>
        </a:defRPr>
      </a:lvl6pPr>
      <a:lvl7pPr marL="12225854" indent="-940451" algn="l" defTabSz="1880903" rtl="0" eaLnBrk="1" latinLnBrk="0" hangingPunct="1">
        <a:spcBef>
          <a:spcPct val="20000"/>
        </a:spcBef>
        <a:buFont typeface="Arial"/>
        <a:buChar char="•"/>
        <a:defRPr sz="8228" kern="1200">
          <a:solidFill>
            <a:schemeClr val="tx1"/>
          </a:solidFill>
          <a:latin typeface="+mn-lt"/>
          <a:ea typeface="+mn-ea"/>
          <a:cs typeface="+mn-cs"/>
        </a:defRPr>
      </a:lvl7pPr>
      <a:lvl8pPr marL="14106757" indent="-940451" algn="l" defTabSz="1880903" rtl="0" eaLnBrk="1" latinLnBrk="0" hangingPunct="1">
        <a:spcBef>
          <a:spcPct val="20000"/>
        </a:spcBef>
        <a:buFont typeface="Arial"/>
        <a:buChar char="•"/>
        <a:defRPr sz="8228" kern="1200">
          <a:solidFill>
            <a:schemeClr val="tx1"/>
          </a:solidFill>
          <a:latin typeface="+mn-lt"/>
          <a:ea typeface="+mn-ea"/>
          <a:cs typeface="+mn-cs"/>
        </a:defRPr>
      </a:lvl8pPr>
      <a:lvl9pPr marL="15987660" indent="-940451" algn="l" defTabSz="1880903" rtl="0" eaLnBrk="1" latinLnBrk="0" hangingPunct="1">
        <a:spcBef>
          <a:spcPct val="20000"/>
        </a:spcBef>
        <a:buFont typeface="Arial"/>
        <a:buChar char="•"/>
        <a:defRPr sz="8228" kern="1200">
          <a:solidFill>
            <a:schemeClr val="tx1"/>
          </a:solidFill>
          <a:latin typeface="+mn-lt"/>
          <a:ea typeface="+mn-ea"/>
          <a:cs typeface="+mn-cs"/>
        </a:defRPr>
      </a:lvl9pPr>
    </p:bodyStyle>
    <p:otherStyle>
      <a:defPPr>
        <a:defRPr lang="en-US"/>
      </a:defPPr>
      <a:lvl1pPr marL="0" algn="l" defTabSz="1880903" rtl="0" eaLnBrk="1" latinLnBrk="0" hangingPunct="1">
        <a:defRPr sz="7372" kern="1200">
          <a:solidFill>
            <a:schemeClr val="tx1"/>
          </a:solidFill>
          <a:latin typeface="+mn-lt"/>
          <a:ea typeface="+mn-ea"/>
          <a:cs typeface="+mn-cs"/>
        </a:defRPr>
      </a:lvl1pPr>
      <a:lvl2pPr marL="1880903" algn="l" defTabSz="1880903" rtl="0" eaLnBrk="1" latinLnBrk="0" hangingPunct="1">
        <a:defRPr sz="7372" kern="1200">
          <a:solidFill>
            <a:schemeClr val="tx1"/>
          </a:solidFill>
          <a:latin typeface="+mn-lt"/>
          <a:ea typeface="+mn-ea"/>
          <a:cs typeface="+mn-cs"/>
        </a:defRPr>
      </a:lvl2pPr>
      <a:lvl3pPr marL="3761802" algn="l" defTabSz="1880903" rtl="0" eaLnBrk="1" latinLnBrk="0" hangingPunct="1">
        <a:defRPr sz="7372" kern="1200">
          <a:solidFill>
            <a:schemeClr val="tx1"/>
          </a:solidFill>
          <a:latin typeface="+mn-lt"/>
          <a:ea typeface="+mn-ea"/>
          <a:cs typeface="+mn-cs"/>
        </a:defRPr>
      </a:lvl3pPr>
      <a:lvl4pPr marL="5642703" algn="l" defTabSz="1880903" rtl="0" eaLnBrk="1" latinLnBrk="0" hangingPunct="1">
        <a:defRPr sz="7372" kern="1200">
          <a:solidFill>
            <a:schemeClr val="tx1"/>
          </a:solidFill>
          <a:latin typeface="+mn-lt"/>
          <a:ea typeface="+mn-ea"/>
          <a:cs typeface="+mn-cs"/>
        </a:defRPr>
      </a:lvl4pPr>
      <a:lvl5pPr marL="7523605" algn="l" defTabSz="1880903" rtl="0" eaLnBrk="1" latinLnBrk="0" hangingPunct="1">
        <a:defRPr sz="7372" kern="1200">
          <a:solidFill>
            <a:schemeClr val="tx1"/>
          </a:solidFill>
          <a:latin typeface="+mn-lt"/>
          <a:ea typeface="+mn-ea"/>
          <a:cs typeface="+mn-cs"/>
        </a:defRPr>
      </a:lvl5pPr>
      <a:lvl6pPr marL="9404505" algn="l" defTabSz="1880903" rtl="0" eaLnBrk="1" latinLnBrk="0" hangingPunct="1">
        <a:defRPr sz="7372" kern="1200">
          <a:solidFill>
            <a:schemeClr val="tx1"/>
          </a:solidFill>
          <a:latin typeface="+mn-lt"/>
          <a:ea typeface="+mn-ea"/>
          <a:cs typeface="+mn-cs"/>
        </a:defRPr>
      </a:lvl6pPr>
      <a:lvl7pPr marL="11285406" algn="l" defTabSz="1880903" rtl="0" eaLnBrk="1" latinLnBrk="0" hangingPunct="1">
        <a:defRPr sz="7372" kern="1200">
          <a:solidFill>
            <a:schemeClr val="tx1"/>
          </a:solidFill>
          <a:latin typeface="+mn-lt"/>
          <a:ea typeface="+mn-ea"/>
          <a:cs typeface="+mn-cs"/>
        </a:defRPr>
      </a:lvl7pPr>
      <a:lvl8pPr marL="13166305" algn="l" defTabSz="1880903" rtl="0" eaLnBrk="1" latinLnBrk="0" hangingPunct="1">
        <a:defRPr sz="7372" kern="1200">
          <a:solidFill>
            <a:schemeClr val="tx1"/>
          </a:solidFill>
          <a:latin typeface="+mn-lt"/>
          <a:ea typeface="+mn-ea"/>
          <a:cs typeface="+mn-cs"/>
        </a:defRPr>
      </a:lvl8pPr>
      <a:lvl9pPr marL="15047206" algn="l" defTabSz="1880903" rtl="0" eaLnBrk="1" latinLnBrk="0" hangingPunct="1">
        <a:defRPr sz="73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g"/><Relationship Id="rId5" Type="http://schemas.openxmlformats.org/officeDocument/2006/relationships/image" Target="../media/image3.emf"/><Relationship Id="rId10" Type="http://schemas.openxmlformats.org/officeDocument/2006/relationships/image" Target="../media/image8.emf"/><Relationship Id="rId4" Type="http://schemas.openxmlformats.org/officeDocument/2006/relationships/image" Target="../media/image2.pn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2431" y="20836526"/>
            <a:ext cx="6204089" cy="4731033"/>
          </a:xfrm>
          <a:prstGeom prst="rect">
            <a:avLst/>
          </a:prstGeom>
        </p:spPr>
      </p:pic>
      <p:pic>
        <p:nvPicPr>
          <p:cNvPr id="31" name="Picture 30">
            <a:extLst>
              <a:ext uri="{FF2B5EF4-FFF2-40B4-BE49-F238E27FC236}">
                <a16:creationId xmlns:a16="http://schemas.microsoft.com/office/drawing/2014/main" id="{BF53247A-DBAC-A846-A6EF-7ACEDCD828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1683" y="15397958"/>
            <a:ext cx="4556101" cy="4140267"/>
          </a:xfrm>
          <a:prstGeom prst="rect">
            <a:avLst/>
          </a:prstGeom>
        </p:spPr>
      </p:pic>
      <p:pic>
        <p:nvPicPr>
          <p:cNvPr id="2" name="Picture 1"/>
          <p:cNvPicPr>
            <a:picLocks noChangeAspect="1"/>
          </p:cNvPicPr>
          <p:nvPr/>
        </p:nvPicPr>
        <p:blipFill>
          <a:blip r:embed="rId5"/>
          <a:stretch>
            <a:fillRect/>
          </a:stretch>
        </p:blipFill>
        <p:spPr>
          <a:xfrm>
            <a:off x="20859752" y="16527694"/>
            <a:ext cx="12834045" cy="3741774"/>
          </a:xfrm>
          <a:prstGeom prst="rect">
            <a:avLst/>
          </a:prstGeom>
        </p:spPr>
      </p:pic>
      <p:sp>
        <p:nvSpPr>
          <p:cNvPr id="5" name="Rectangle 4"/>
          <p:cNvSpPr/>
          <p:nvPr/>
        </p:nvSpPr>
        <p:spPr>
          <a:xfrm>
            <a:off x="8196945" y="292753"/>
            <a:ext cx="27236055" cy="5489995"/>
          </a:xfrm>
          <a:prstGeom prst="rect">
            <a:avLst/>
          </a:prstGeom>
          <a:solidFill>
            <a:srgbClr val="871012">
              <a:alpha val="87000"/>
            </a:srgbClr>
          </a:solidFill>
          <a:ln w="127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856" b="1" dirty="0">
                <a:solidFill>
                  <a:srgbClr val="FBDA0A"/>
                </a:solidFill>
                <a:effectLst>
                  <a:outerShdw blurRad="50800" dist="38100" dir="5400000">
                    <a:srgbClr val="000000">
                      <a:alpha val="43000"/>
                    </a:srgbClr>
                  </a:outerShdw>
                </a:effectLst>
                <a:latin typeface="Al Nile" pitchFamily="2" charset="-78"/>
                <a:ea typeface="+mj-ea"/>
                <a:cs typeface="Al Nile" pitchFamily="2" charset="-78"/>
              </a:rPr>
              <a:t>Synthesis of GNAT </a:t>
            </a:r>
            <a:r>
              <a:rPr lang="en-US" sz="6860" b="1" dirty="0">
                <a:solidFill>
                  <a:srgbClr val="FBDA0A"/>
                </a:solidFill>
                <a:effectLst>
                  <a:outerShdw blurRad="50800" dist="38100" dir="5400000">
                    <a:srgbClr val="000000">
                      <a:alpha val="43000"/>
                    </a:srgbClr>
                  </a:outerShdw>
                </a:effectLst>
                <a:latin typeface="Al Nile" pitchFamily="2" charset="-78"/>
                <a:ea typeface="+mj-ea"/>
                <a:cs typeface="Al Nile" pitchFamily="2" charset="-78"/>
              </a:rPr>
              <a:t>PA3944</a:t>
            </a:r>
            <a:r>
              <a:rPr lang="en-US" sz="6856" b="1" dirty="0">
                <a:solidFill>
                  <a:srgbClr val="FBDA0A"/>
                </a:solidFill>
                <a:effectLst>
                  <a:outerShdw blurRad="50800" dist="38100" dir="5400000">
                    <a:srgbClr val="000000">
                      <a:alpha val="43000"/>
                    </a:srgbClr>
                  </a:outerShdw>
                </a:effectLst>
                <a:latin typeface="Al Nile" pitchFamily="2" charset="-78"/>
                <a:ea typeface="+mj-ea"/>
                <a:cs typeface="Al Nile" pitchFamily="2" charset="-78"/>
              </a:rPr>
              <a:t> Substrate Analogs </a:t>
            </a:r>
          </a:p>
          <a:p>
            <a:pPr algn="ctr"/>
            <a:r>
              <a:rPr lang="en-US" sz="5656" u="sng" dirty="0">
                <a:solidFill>
                  <a:schemeClr val="bg1"/>
                </a:solidFill>
                <a:latin typeface="Al Nile" pitchFamily="2" charset="-78"/>
                <a:cs typeface="Al Nile" pitchFamily="2" charset="-78"/>
              </a:rPr>
              <a:t>Madison Anonick</a:t>
            </a:r>
            <a:r>
              <a:rPr lang="en-US" sz="5656" u="sng" baseline="30000" dirty="0">
                <a:solidFill>
                  <a:schemeClr val="bg1"/>
                </a:solidFill>
                <a:latin typeface="Al Nile" pitchFamily="2" charset="-78"/>
                <a:cs typeface="Al Nile" pitchFamily="2" charset="-78"/>
              </a:rPr>
              <a:t>1</a:t>
            </a:r>
            <a:r>
              <a:rPr lang="en-US" sz="5656" dirty="0">
                <a:solidFill>
                  <a:schemeClr val="bg1"/>
                </a:solidFill>
                <a:latin typeface="Al Nile" pitchFamily="2" charset="-78"/>
                <a:cs typeface="Al Nile" pitchFamily="2" charset="-78"/>
              </a:rPr>
              <a:t>, Thahani S. Habeeb Mohammad</a:t>
            </a:r>
            <a:r>
              <a:rPr lang="en-US" sz="5656" baseline="30000" dirty="0">
                <a:solidFill>
                  <a:schemeClr val="bg1"/>
                </a:solidFill>
                <a:latin typeface="Al Nile" pitchFamily="2" charset="-78"/>
                <a:cs typeface="Al Nile" pitchFamily="2" charset="-78"/>
              </a:rPr>
              <a:t>1</a:t>
            </a:r>
            <a:r>
              <a:rPr lang="en-US" sz="5656" dirty="0">
                <a:solidFill>
                  <a:schemeClr val="bg1"/>
                </a:solidFill>
                <a:latin typeface="Al Nile" pitchFamily="2" charset="-78"/>
                <a:cs typeface="Al Nile" pitchFamily="2" charset="-78"/>
              </a:rPr>
              <a:t>, Cory Reidl</a:t>
            </a:r>
            <a:r>
              <a:rPr lang="en-US" sz="5656" baseline="30000" dirty="0">
                <a:solidFill>
                  <a:schemeClr val="bg1"/>
                </a:solidFill>
                <a:latin typeface="Al Nile" pitchFamily="2" charset="-78"/>
                <a:cs typeface="Al Nile" pitchFamily="2" charset="-78"/>
              </a:rPr>
              <a:t>1</a:t>
            </a:r>
            <a:r>
              <a:rPr lang="en-US" sz="5656" dirty="0">
                <a:solidFill>
                  <a:schemeClr val="bg1"/>
                </a:solidFill>
                <a:latin typeface="Al Nile" pitchFamily="2" charset="-78"/>
                <a:cs typeface="Al Nile" pitchFamily="2" charset="-78"/>
              </a:rPr>
              <a:t>, Xhulio Arolli</a:t>
            </a:r>
            <a:r>
              <a:rPr lang="en-US" sz="5656" baseline="30000" dirty="0">
                <a:solidFill>
                  <a:schemeClr val="bg1"/>
                </a:solidFill>
                <a:latin typeface="Al Nile" pitchFamily="2" charset="-78"/>
                <a:cs typeface="Al Nile" pitchFamily="2" charset="-78"/>
              </a:rPr>
              <a:t>1</a:t>
            </a:r>
            <a:r>
              <a:rPr lang="en-US" sz="5656" dirty="0">
                <a:solidFill>
                  <a:schemeClr val="bg1"/>
                </a:solidFill>
                <a:latin typeface="Al Nile" pitchFamily="2" charset="-78"/>
                <a:cs typeface="Al Nile" pitchFamily="2" charset="-78"/>
              </a:rPr>
              <a:t>, Misty Kuhn</a:t>
            </a:r>
            <a:r>
              <a:rPr lang="en-US" sz="5656" baseline="30000" dirty="0">
                <a:solidFill>
                  <a:schemeClr val="bg1"/>
                </a:solidFill>
                <a:latin typeface="Al Nile" pitchFamily="2" charset="-78"/>
                <a:cs typeface="Al Nile" pitchFamily="2" charset="-78"/>
              </a:rPr>
              <a:t>2</a:t>
            </a:r>
            <a:r>
              <a:rPr lang="en-US" sz="5656" dirty="0">
                <a:solidFill>
                  <a:schemeClr val="bg1"/>
                </a:solidFill>
                <a:latin typeface="Al Nile" pitchFamily="2" charset="-78"/>
                <a:cs typeface="Al Nile" pitchFamily="2" charset="-78"/>
              </a:rPr>
              <a:t>, and Daniel P. Becker</a:t>
            </a:r>
            <a:r>
              <a:rPr lang="en-US" sz="5656" baseline="30000" dirty="0">
                <a:solidFill>
                  <a:schemeClr val="bg1"/>
                </a:solidFill>
                <a:latin typeface="Al Nile" pitchFamily="2" charset="-78"/>
                <a:cs typeface="Al Nile" pitchFamily="2" charset="-78"/>
              </a:rPr>
              <a:t>1</a:t>
            </a:r>
            <a:r>
              <a:rPr lang="en-US" sz="5656" dirty="0">
                <a:solidFill>
                  <a:schemeClr val="bg1"/>
                </a:solidFill>
                <a:latin typeface="Al Nile" pitchFamily="2" charset="-78"/>
                <a:cs typeface="Al Nile" pitchFamily="2" charset="-78"/>
              </a:rPr>
              <a:t> </a:t>
            </a:r>
            <a:br>
              <a:rPr sz="6172" dirty="0">
                <a:solidFill>
                  <a:schemeClr val="bg1"/>
                </a:solidFill>
                <a:latin typeface="Al Nile" pitchFamily="2" charset="-78"/>
                <a:ea typeface="+mj-ea"/>
                <a:cs typeface="Al Nile" pitchFamily="2" charset="-78"/>
              </a:rPr>
            </a:br>
            <a:r>
              <a:rPr sz="3771" baseline="30000" dirty="0">
                <a:solidFill>
                  <a:schemeClr val="bg1"/>
                </a:solidFill>
                <a:latin typeface="Al Nile" pitchFamily="2" charset="-78"/>
                <a:ea typeface="+mj-ea"/>
                <a:cs typeface="Al Nile" pitchFamily="2" charset="-78"/>
              </a:rPr>
              <a:t>1</a:t>
            </a:r>
            <a:r>
              <a:rPr sz="3771" dirty="0">
                <a:solidFill>
                  <a:schemeClr val="bg1"/>
                </a:solidFill>
                <a:latin typeface="Al Nile" pitchFamily="2" charset="-78"/>
                <a:ea typeface="+mj-ea"/>
                <a:cs typeface="Al Nile" pitchFamily="2" charset="-78"/>
              </a:rPr>
              <a:t>Department of Chemistry and Biochemistry, Loyola University Chicago, Chicago, IL 60660, USA; </a:t>
            </a:r>
            <a:r>
              <a:rPr lang="en-US" sz="3771" baseline="30000" dirty="0">
                <a:solidFill>
                  <a:schemeClr val="bg1"/>
                </a:solidFill>
                <a:latin typeface="Al Nile" pitchFamily="2" charset="-78"/>
                <a:cs typeface="Al Nile" pitchFamily="2" charset="-78"/>
              </a:rPr>
              <a:t>2</a:t>
            </a:r>
            <a:r>
              <a:rPr lang="en-US" sz="3771" dirty="0">
                <a:solidFill>
                  <a:schemeClr val="bg1"/>
                </a:solidFill>
                <a:latin typeface="Al Nile" pitchFamily="2" charset="-78"/>
                <a:cs typeface="Al Nile" pitchFamily="2" charset="-78"/>
              </a:rPr>
              <a:t>Department of Chemistry and Biochemistry, San Francisco State University, San Francisco, CA 94132, USA. </a:t>
            </a:r>
            <a:endParaRPr lang="en-US" sz="6668" dirty="0">
              <a:solidFill>
                <a:schemeClr val="bg1"/>
              </a:solidFill>
              <a:latin typeface="Al Nile" pitchFamily="2" charset="-78"/>
              <a:cs typeface="Al Nile" pitchFamily="2" charset="-78"/>
            </a:endParaRPr>
          </a:p>
        </p:txBody>
      </p:sp>
      <p:sp>
        <p:nvSpPr>
          <p:cNvPr id="8" name="Rectangle 7"/>
          <p:cNvSpPr/>
          <p:nvPr/>
        </p:nvSpPr>
        <p:spPr>
          <a:xfrm>
            <a:off x="419100" y="5790839"/>
            <a:ext cx="34937701" cy="3574531"/>
          </a:xfrm>
          <a:prstGeom prst="rect">
            <a:avLst/>
          </a:prstGeom>
          <a:solidFill>
            <a:schemeClr val="bg1"/>
          </a:solidFill>
          <a:ln w="12700" cap="flat" cmpd="sng" algn="ctr">
            <a:solidFill>
              <a:srgbClr val="871012"/>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square" lIns="391886" rIns="391886" rtlCol="0" anchor="ctr">
            <a:noAutofit/>
          </a:bodyPr>
          <a:lstStyle/>
          <a:p>
            <a:pPr algn="just"/>
            <a:endParaRPr lang="en-US" sz="2600" dirty="0">
              <a:solidFill>
                <a:schemeClr val="tx1"/>
              </a:solidFill>
              <a:latin typeface="Al Nile" pitchFamily="2" charset="-78"/>
              <a:cs typeface="Al Nile" pitchFamily="2" charset="-78"/>
            </a:endParaRPr>
          </a:p>
          <a:p>
            <a:pPr algn="just"/>
            <a:r>
              <a:rPr lang="en-US" sz="2700" dirty="0">
                <a:solidFill>
                  <a:schemeClr val="tx1"/>
                </a:solidFill>
                <a:latin typeface="Al Nile" pitchFamily="2" charset="-78"/>
                <a:cs typeface="Al Nile"/>
              </a:rPr>
              <a:t>The Gcn5-related </a:t>
            </a:r>
            <a:r>
              <a:rPr lang="en-US" sz="2700" i="1" dirty="0">
                <a:solidFill>
                  <a:schemeClr val="tx1"/>
                </a:solidFill>
                <a:latin typeface="Al Nile" pitchFamily="2" charset="-78"/>
                <a:cs typeface="Al Nile"/>
              </a:rPr>
              <a:t>N</a:t>
            </a:r>
            <a:r>
              <a:rPr lang="en-US" sz="2700" dirty="0">
                <a:solidFill>
                  <a:schemeClr val="tx1"/>
                </a:solidFill>
                <a:latin typeface="Al Nile" pitchFamily="2" charset="-78"/>
                <a:cs typeface="Al Nile"/>
              </a:rPr>
              <a:t>-acetyltransferase (GNAT) superfamily is responsible for diverse biological functions and is critically important in cellular and metabolic processes in all kingdoms of life. GNATs transfer an acetyl-group from an active donor, typically acetyl-coenzyme A (AcCoA), to a primary amine of an acceptor substrate.  Members of this family are well known for their roles in aminoglycoside antibiotic resistance, histone modification, protein acetylation, xenobiotic metabolism, and other cellular processes.</a:t>
            </a:r>
            <a:r>
              <a:rPr lang="en-US" sz="2700" baseline="30000" dirty="0">
                <a:solidFill>
                  <a:schemeClr val="tx1"/>
                </a:solidFill>
                <a:latin typeface="Al Nile" pitchFamily="2" charset="-78"/>
                <a:cs typeface="Al Nile"/>
              </a:rPr>
              <a:t>1, 2</a:t>
            </a:r>
            <a:r>
              <a:rPr lang="en-US" sz="2700" dirty="0">
                <a:solidFill>
                  <a:schemeClr val="tx1"/>
                </a:solidFill>
                <a:latin typeface="Al Nile" pitchFamily="2" charset="-78"/>
                <a:cs typeface="Al Nile"/>
              </a:rPr>
              <a:t> A small subset of bacterial GNAT enzymes have been studied and characterized both structurally and functionally, but the function of the vast majority remains unknown. Most of the reported 3D crystallographic structures of GNATs contain no acceptor substrate bound in their active sites. We previously screened the PA3944 protein against a panel of potential substrates and found the enzyme exhibited the highest activity toward aspartame, polymyxin B and colistin (polymyxin E).</a:t>
            </a:r>
            <a:r>
              <a:rPr lang="en-US" sz="2700" baseline="30000" dirty="0">
                <a:solidFill>
                  <a:schemeClr val="tx1"/>
                </a:solidFill>
                <a:latin typeface="Al Nile" pitchFamily="2" charset="-78"/>
                <a:cs typeface="Al Nile"/>
              </a:rPr>
              <a:t>3</a:t>
            </a:r>
            <a:r>
              <a:rPr lang="en-US" sz="2700" dirty="0">
                <a:solidFill>
                  <a:schemeClr val="tx1"/>
                </a:solidFill>
                <a:latin typeface="Al Nile" pitchFamily="2" charset="-78"/>
                <a:cs typeface="Al Nile"/>
              </a:rPr>
              <a:t> Our project involves the synthesis of molecular analogs of previously identified functionally relevant acceptor substrates that will be co-crystallized with GNAT-PA3944, in particular simplified derivatives of polymyxin B including </a:t>
            </a:r>
            <a:r>
              <a:rPr lang="en-US" sz="2700" b="1" dirty="0">
                <a:solidFill>
                  <a:schemeClr val="tx1"/>
                </a:solidFill>
                <a:latin typeface="Al Nile" pitchFamily="2" charset="-78"/>
                <a:cs typeface="Al Nile"/>
              </a:rPr>
              <a:t>NANMO</a:t>
            </a:r>
            <a:r>
              <a:rPr lang="en-US" sz="2700" dirty="0">
                <a:solidFill>
                  <a:schemeClr val="tx1"/>
                </a:solidFill>
                <a:latin typeface="Al Nile" pitchFamily="2" charset="-78"/>
                <a:cs typeface="Al Nile"/>
              </a:rPr>
              <a:t> and</a:t>
            </a:r>
            <a:r>
              <a:rPr lang="en-US" sz="2700" b="1" dirty="0">
                <a:solidFill>
                  <a:schemeClr val="tx1"/>
                </a:solidFill>
                <a:latin typeface="Al Nile" pitchFamily="2" charset="-78"/>
                <a:cs typeface="Al Nile"/>
              </a:rPr>
              <a:t> AAB</a:t>
            </a:r>
            <a:r>
              <a:rPr lang="en-US" sz="2700" dirty="0">
                <a:solidFill>
                  <a:schemeClr val="tx1"/>
                </a:solidFill>
                <a:latin typeface="Al Nile" pitchFamily="2" charset="-78"/>
                <a:cs typeface="Al Nile"/>
              </a:rPr>
              <a:t>, and we have shown that NANMO is as efficient as polymyxin B as a substrate. The ligand-bound crystallographic structures will provide insight into the structural features of the active site that are involved in substrate recognition and advance our understanding of types of substrates recognized by this enzyme of unknown function. Syntheses of NANMO and AAB will be described, along with modeling and substrate efficiency. </a:t>
            </a:r>
            <a:endParaRPr lang="en-US" sz="2700" dirty="0">
              <a:solidFill>
                <a:schemeClr val="tx1"/>
              </a:solidFill>
              <a:latin typeface="Al Nile" pitchFamily="2" charset="-78"/>
              <a:cs typeface="Al Nile" pitchFamily="2" charset="-78"/>
            </a:endParaRPr>
          </a:p>
          <a:p>
            <a:pPr algn="just"/>
            <a:endParaRPr lang="en-US" sz="2600" dirty="0">
              <a:solidFill>
                <a:schemeClr val="tx1"/>
              </a:solidFill>
              <a:latin typeface="Al Nile" pitchFamily="2" charset="-78"/>
              <a:cs typeface="Al Nile" pitchFamily="2" charset="-78"/>
            </a:endParaRPr>
          </a:p>
        </p:txBody>
      </p:sp>
      <p:pic>
        <p:nvPicPr>
          <p:cNvPr id="1026" name="Picture 2" descr="Image result for loyola university chicago logo">
            <a:extLst>
              <a:ext uri="{FF2B5EF4-FFF2-40B4-BE49-F238E27FC236}">
                <a16:creationId xmlns:a16="http://schemas.microsoft.com/office/drawing/2014/main" id="{8EF10376-BBC4-4F04-B612-85DD344E65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0617" y="227876"/>
            <a:ext cx="7264763" cy="5327493"/>
          </a:xfrm>
          <a:prstGeom prst="rect">
            <a:avLst/>
          </a:prstGeom>
          <a:noFill/>
          <a:extLst>
            <a:ext uri="{909E8E84-426E-40DD-AFC4-6F175D3DCCD1}">
              <a14:hiddenFill xmlns:a14="http://schemas.microsoft.com/office/drawing/2010/main">
                <a:solidFill>
                  <a:srgbClr val="FFFFFF"/>
                </a:solidFill>
              </a14:hiddenFill>
            </a:ext>
          </a:extLst>
        </p:spPr>
      </p:pic>
      <p:sp>
        <p:nvSpPr>
          <p:cNvPr id="36" name="Process 35"/>
          <p:cNvSpPr/>
          <p:nvPr/>
        </p:nvSpPr>
        <p:spPr>
          <a:xfrm>
            <a:off x="304800" y="227874"/>
            <a:ext cx="35035674" cy="32461926"/>
          </a:xfrm>
          <a:prstGeom prst="flowChartProcess">
            <a:avLst/>
          </a:prstGeom>
          <a:noFill/>
          <a:ln w="168275" cmpd="sng">
            <a:solidFill>
              <a:srgbClr val="87101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668" dirty="0">
              <a:latin typeface="Al Nile" pitchFamily="2" charset="-78"/>
              <a:cs typeface="Al Nile" pitchFamily="2" charset="-78"/>
            </a:endParaRPr>
          </a:p>
        </p:txBody>
      </p:sp>
      <p:sp>
        <p:nvSpPr>
          <p:cNvPr id="9" name="TextBox 8"/>
          <p:cNvSpPr txBox="1"/>
          <p:nvPr/>
        </p:nvSpPr>
        <p:spPr>
          <a:xfrm>
            <a:off x="914401" y="10248160"/>
            <a:ext cx="17182173" cy="5201424"/>
          </a:xfrm>
          <a:prstGeom prst="rect">
            <a:avLst/>
          </a:prstGeom>
          <a:noFill/>
        </p:spPr>
        <p:txBody>
          <a:bodyPr wrap="square" rtlCol="0" anchor="t">
            <a:spAutoFit/>
          </a:bodyPr>
          <a:lstStyle/>
          <a:p>
            <a:pPr algn="just"/>
            <a:r>
              <a:rPr lang="en-US" sz="2800" dirty="0">
                <a:latin typeface="Al Nile" pitchFamily="2" charset="-78"/>
                <a:cs typeface="Al Nile"/>
              </a:rPr>
              <a:t>The Gcn5-related </a:t>
            </a:r>
            <a:r>
              <a:rPr lang="en-US" sz="2800" i="1" dirty="0">
                <a:latin typeface="Al Nile" pitchFamily="2" charset="-78"/>
                <a:cs typeface="Al Nile"/>
              </a:rPr>
              <a:t>N</a:t>
            </a:r>
            <a:r>
              <a:rPr lang="en-US" sz="2800" dirty="0">
                <a:latin typeface="Al Nile" pitchFamily="2" charset="-78"/>
                <a:cs typeface="Al Nile"/>
              </a:rPr>
              <a:t>-acetyltransferase (GNAT) superfamily play a role in many biological and cellular functions including histone modification and amino glycoside antibiotic resistance. The main chemical function of GNAT enzymes is acetyl transfer from a donor substrate to the acceptor bound in an adjacent binding pocket to the donor bonding pocket (Figure 1). Typically, the donor substrate is Acetyl-CoA and acceptor substrates include polyamines such as polymyxin B, antibiotics, and other biomolecules. The 3D crystallographic structure obtained through co-crystallizing a ligand with the enzyme is a powerful tool in identifying the ligand binding site residues through which modern computer simulations may help predict protein functions or modes of ligand binding. Our collaborator, Dr. Misty Kuhn has identified acceptor substrates for the PA4794, PA3944, and PA2271 GNAT enzymes using a broad-substrate screening assay. The goal of our project is to crystallize these enzymes with both an acceptor substrate and donor substrate bound to reveal the active site structure and biological function of our specific enzyme GNAT PA3944. </a:t>
            </a:r>
          </a:p>
          <a:p>
            <a:endParaRPr lang="en-US" sz="2400" dirty="0">
              <a:latin typeface="Al Nile" pitchFamily="2" charset="-78"/>
              <a:cs typeface="Al Nile" pitchFamily="2" charset="-78"/>
            </a:endParaRPr>
          </a:p>
        </p:txBody>
      </p:sp>
      <p:sp>
        <p:nvSpPr>
          <p:cNvPr id="10" name="TextBox 9"/>
          <p:cNvSpPr txBox="1"/>
          <p:nvPr/>
        </p:nvSpPr>
        <p:spPr>
          <a:xfrm>
            <a:off x="838202" y="9600837"/>
            <a:ext cx="4419599" cy="707886"/>
          </a:xfrm>
          <a:prstGeom prst="rect">
            <a:avLst/>
          </a:prstGeom>
          <a:noFill/>
        </p:spPr>
        <p:txBody>
          <a:bodyPr wrap="square" rtlCol="0" anchor="t">
            <a:spAutoFit/>
          </a:bodyPr>
          <a:lstStyle/>
          <a:p>
            <a:pPr marL="29844" indent="-4445"/>
            <a:r>
              <a:rPr lang="en-US" sz="4000" b="1" u="sng" dirty="0">
                <a:solidFill>
                  <a:srgbClr val="981012"/>
                </a:solidFill>
                <a:latin typeface="Al Nile" pitchFamily="2" charset="-78"/>
                <a:cs typeface="Al Nile" pitchFamily="2" charset="-78"/>
              </a:rPr>
              <a:t>Background</a:t>
            </a:r>
          </a:p>
        </p:txBody>
      </p:sp>
      <p:sp>
        <p:nvSpPr>
          <p:cNvPr id="13" name="TextBox 12"/>
          <p:cNvSpPr txBox="1"/>
          <p:nvPr/>
        </p:nvSpPr>
        <p:spPr>
          <a:xfrm>
            <a:off x="20497802" y="9613823"/>
            <a:ext cx="13455163" cy="707886"/>
          </a:xfrm>
          <a:prstGeom prst="rect">
            <a:avLst/>
          </a:prstGeom>
          <a:noFill/>
        </p:spPr>
        <p:txBody>
          <a:bodyPr wrap="square" rtlCol="0">
            <a:spAutoFit/>
          </a:bodyPr>
          <a:lstStyle/>
          <a:p>
            <a:pPr algn="ctr"/>
            <a:r>
              <a:rPr lang="en-US" sz="4000" b="1" u="sng" dirty="0">
                <a:solidFill>
                  <a:srgbClr val="981012"/>
                </a:solidFill>
                <a:latin typeface="Al Nile" pitchFamily="2" charset="-78"/>
                <a:cs typeface="Al Nile" pitchFamily="2" charset="-78"/>
              </a:rPr>
              <a:t>Synthesis of small molecule analogs of Polymyxin </a:t>
            </a:r>
            <a:r>
              <a:rPr lang="en-US" sz="3900" b="1" u="sng" dirty="0">
                <a:solidFill>
                  <a:srgbClr val="981012"/>
                </a:solidFill>
                <a:latin typeface="Al Nile" pitchFamily="2" charset="-78"/>
                <a:cs typeface="Al Nile" pitchFamily="2" charset="-78"/>
              </a:rPr>
              <a:t>B</a:t>
            </a:r>
          </a:p>
        </p:txBody>
      </p:sp>
      <p:pic>
        <p:nvPicPr>
          <p:cNvPr id="20" name="Picture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932390" y="16077839"/>
            <a:ext cx="4861018" cy="4022921"/>
          </a:xfrm>
          <a:prstGeom prst="rect">
            <a:avLst/>
          </a:prstGeom>
        </p:spPr>
      </p:pic>
      <p:sp>
        <p:nvSpPr>
          <p:cNvPr id="64" name="TextBox 63"/>
          <p:cNvSpPr txBox="1"/>
          <p:nvPr/>
        </p:nvSpPr>
        <p:spPr>
          <a:xfrm>
            <a:off x="914400" y="16559947"/>
            <a:ext cx="4556101" cy="1569660"/>
          </a:xfrm>
          <a:prstGeom prst="rect">
            <a:avLst/>
          </a:prstGeom>
          <a:noFill/>
        </p:spPr>
        <p:txBody>
          <a:bodyPr wrap="square" rtlCol="0" anchor="t">
            <a:spAutoFit/>
          </a:bodyPr>
          <a:lstStyle/>
          <a:p>
            <a:pPr marL="115567" algn="just"/>
            <a:r>
              <a:rPr lang="en-US" sz="2400" dirty="0">
                <a:latin typeface="Al Nile" pitchFamily="2" charset="-78"/>
                <a:cs typeface="Al Nile"/>
              </a:rPr>
              <a:t>Figure 1. General location of the AcCoA/CoA (blue) and acceptor (pink) substrate binding sites for GNATs. </a:t>
            </a:r>
            <a:endParaRPr lang="en-US" sz="2400" dirty="0">
              <a:latin typeface="Al Nile" pitchFamily="2" charset="-78"/>
              <a:cs typeface="Al Nile" pitchFamily="2" charset="-78"/>
            </a:endParaRPr>
          </a:p>
        </p:txBody>
      </p:sp>
      <p:sp>
        <p:nvSpPr>
          <p:cNvPr id="28" name="TextBox 27"/>
          <p:cNvSpPr txBox="1"/>
          <p:nvPr/>
        </p:nvSpPr>
        <p:spPr>
          <a:xfrm>
            <a:off x="10496701" y="14934838"/>
            <a:ext cx="7147018" cy="1200329"/>
          </a:xfrm>
          <a:prstGeom prst="rect">
            <a:avLst/>
          </a:prstGeom>
          <a:noFill/>
        </p:spPr>
        <p:txBody>
          <a:bodyPr wrap="square" rtlCol="0" anchor="t">
            <a:spAutoFit/>
          </a:bodyPr>
          <a:lstStyle/>
          <a:p>
            <a:pPr algn="just"/>
            <a:r>
              <a:rPr lang="en-US" sz="2400" dirty="0">
                <a:latin typeface="Al Nile" pitchFamily="2" charset="-78"/>
                <a:cs typeface="Al Nile"/>
              </a:rPr>
              <a:t>Figure 2. Identified substrates through broad-substrate screening assay for three classes of GNAT. </a:t>
            </a:r>
            <a:endParaRPr lang="en-US" sz="2400" dirty="0">
              <a:latin typeface="Al Nile" pitchFamily="2" charset="-78"/>
              <a:cs typeface="Al Nile" pitchFamily="2" charset="-78"/>
            </a:endParaRPr>
          </a:p>
          <a:p>
            <a:pPr algn="just"/>
            <a:endParaRPr lang="en-US" sz="2400" dirty="0">
              <a:latin typeface="Al Nile" pitchFamily="2" charset="-78"/>
              <a:cs typeface="Al Nile" pitchFamily="2" charset="-78"/>
            </a:endParaRPr>
          </a:p>
        </p:txBody>
      </p:sp>
      <p:sp>
        <p:nvSpPr>
          <p:cNvPr id="40" name="TextBox 39"/>
          <p:cNvSpPr txBox="1"/>
          <p:nvPr/>
        </p:nvSpPr>
        <p:spPr>
          <a:xfrm>
            <a:off x="19759393" y="18820897"/>
            <a:ext cx="8434609" cy="830997"/>
          </a:xfrm>
          <a:prstGeom prst="rect">
            <a:avLst/>
          </a:prstGeom>
          <a:noFill/>
        </p:spPr>
        <p:txBody>
          <a:bodyPr wrap="square" rtlCol="0" anchor="t">
            <a:spAutoFit/>
          </a:bodyPr>
          <a:lstStyle/>
          <a:p>
            <a:pPr algn="just"/>
            <a:r>
              <a:rPr lang="en-US" sz="2400" dirty="0">
                <a:latin typeface="Al Nile" pitchFamily="2" charset="-78"/>
                <a:cs typeface="Al Nile"/>
              </a:rPr>
              <a:t>Scheme 1. Synthesis of </a:t>
            </a:r>
            <a:r>
              <a:rPr lang="en-US" sz="2400" i="1" dirty="0">
                <a:latin typeface="Al Nile" pitchFamily="2" charset="-78"/>
                <a:cs typeface="Al Nile"/>
              </a:rPr>
              <a:t>N</a:t>
            </a:r>
            <a:r>
              <a:rPr lang="en-US" sz="2400" dirty="0">
                <a:latin typeface="Al Nile" pitchFamily="2" charset="-78"/>
                <a:cs typeface="Al Nile"/>
              </a:rPr>
              <a:t>-(2-aminoethyl)-</a:t>
            </a:r>
            <a:r>
              <a:rPr lang="en-US" sz="2400" i="1" dirty="0">
                <a:latin typeface="Al Nile" pitchFamily="2" charset="-78"/>
                <a:cs typeface="Al Nile"/>
              </a:rPr>
              <a:t>N</a:t>
            </a:r>
            <a:r>
              <a:rPr lang="en-US" sz="2400" dirty="0">
                <a:latin typeface="Al Nile" pitchFamily="2" charset="-78"/>
                <a:cs typeface="Al Nile"/>
              </a:rPr>
              <a:t>-</a:t>
            </a:r>
            <a:r>
              <a:rPr lang="en-US" sz="2400" dirty="0" err="1">
                <a:latin typeface="Al Nile" pitchFamily="2" charset="-78"/>
                <a:cs typeface="Al Nile"/>
              </a:rPr>
              <a:t>methyloctanamide</a:t>
            </a:r>
            <a:r>
              <a:rPr lang="en-US" sz="2400" dirty="0">
                <a:latin typeface="Al Nile" pitchFamily="2" charset="-78"/>
                <a:cs typeface="Al Nile"/>
              </a:rPr>
              <a:t> TFA salt (NANMO).</a:t>
            </a:r>
          </a:p>
        </p:txBody>
      </p:sp>
      <p:sp>
        <p:nvSpPr>
          <p:cNvPr id="52" name="TextBox 51"/>
          <p:cNvSpPr txBox="1"/>
          <p:nvPr/>
        </p:nvSpPr>
        <p:spPr>
          <a:xfrm>
            <a:off x="914401" y="19844547"/>
            <a:ext cx="5076454" cy="769441"/>
          </a:xfrm>
          <a:prstGeom prst="rect">
            <a:avLst/>
          </a:prstGeom>
          <a:noFill/>
        </p:spPr>
        <p:txBody>
          <a:bodyPr wrap="none" rtlCol="0">
            <a:spAutoFit/>
          </a:bodyPr>
          <a:lstStyle/>
          <a:p>
            <a:r>
              <a:rPr lang="en-US" sz="4400" b="1" u="sng" dirty="0">
                <a:solidFill>
                  <a:srgbClr val="981012"/>
                </a:solidFill>
                <a:latin typeface="Al Nile" pitchFamily="2" charset="-78"/>
                <a:cs typeface="Al Nile" pitchFamily="2" charset="-78"/>
              </a:rPr>
              <a:t>Results/Discussion</a:t>
            </a:r>
          </a:p>
        </p:txBody>
      </p:sp>
      <p:sp>
        <p:nvSpPr>
          <p:cNvPr id="53" name="TextBox 52"/>
          <p:cNvSpPr txBox="1"/>
          <p:nvPr/>
        </p:nvSpPr>
        <p:spPr>
          <a:xfrm>
            <a:off x="24661290" y="25214494"/>
            <a:ext cx="3683701" cy="769441"/>
          </a:xfrm>
          <a:prstGeom prst="rect">
            <a:avLst/>
          </a:prstGeom>
          <a:noFill/>
        </p:spPr>
        <p:txBody>
          <a:bodyPr wrap="none" rtlCol="0">
            <a:spAutoFit/>
          </a:bodyPr>
          <a:lstStyle/>
          <a:p>
            <a:r>
              <a:rPr lang="en-US" sz="4400" b="1" u="sng" dirty="0">
                <a:solidFill>
                  <a:srgbClr val="981012"/>
                </a:solidFill>
                <a:latin typeface="Al Nile" pitchFamily="2" charset="-78"/>
                <a:cs typeface="Al Nile" pitchFamily="2" charset="-78"/>
              </a:rPr>
              <a:t>Future Work:</a:t>
            </a:r>
          </a:p>
        </p:txBody>
      </p:sp>
      <p:sp>
        <p:nvSpPr>
          <p:cNvPr id="54" name="TextBox 53"/>
          <p:cNvSpPr txBox="1"/>
          <p:nvPr/>
        </p:nvSpPr>
        <p:spPr>
          <a:xfrm>
            <a:off x="990600" y="29489038"/>
            <a:ext cx="3272434" cy="769441"/>
          </a:xfrm>
          <a:prstGeom prst="rect">
            <a:avLst/>
          </a:prstGeom>
          <a:noFill/>
        </p:spPr>
        <p:txBody>
          <a:bodyPr wrap="none" rtlCol="0">
            <a:spAutoFit/>
          </a:bodyPr>
          <a:lstStyle/>
          <a:p>
            <a:r>
              <a:rPr lang="en-US" sz="4400" b="1" u="sng" dirty="0">
                <a:solidFill>
                  <a:srgbClr val="981012"/>
                </a:solidFill>
                <a:latin typeface="Al Nile" pitchFamily="2" charset="-78"/>
                <a:cs typeface="Al Nile" pitchFamily="2" charset="-78"/>
              </a:rPr>
              <a:t>References:</a:t>
            </a:r>
          </a:p>
        </p:txBody>
      </p:sp>
      <p:sp>
        <p:nvSpPr>
          <p:cNvPr id="7" name="TextBox 6"/>
          <p:cNvSpPr txBox="1"/>
          <p:nvPr/>
        </p:nvSpPr>
        <p:spPr>
          <a:xfrm>
            <a:off x="11288311" y="25504217"/>
            <a:ext cx="6089789" cy="1938992"/>
          </a:xfrm>
          <a:prstGeom prst="rect">
            <a:avLst/>
          </a:prstGeom>
          <a:noFill/>
        </p:spPr>
        <p:txBody>
          <a:bodyPr wrap="square" rtlCol="0" anchor="t">
            <a:spAutoFit/>
          </a:bodyPr>
          <a:lstStyle/>
          <a:p>
            <a:pPr algn="just"/>
            <a:r>
              <a:rPr lang="en-US" sz="2400" dirty="0">
                <a:latin typeface="Al Nile" pitchFamily="2" charset="-78"/>
                <a:cs typeface="Al Nile"/>
              </a:rPr>
              <a:t>Figure 4. The substrate saturation curve of an assay ran with PA3944 and NANMO. Black squares are NANMO, red circles are colistin, blue triangles are polymyxin B, green triangles are the free amino acid Dab.</a:t>
            </a:r>
          </a:p>
        </p:txBody>
      </p:sp>
      <p:sp>
        <p:nvSpPr>
          <p:cNvPr id="12" name="TextBox 11"/>
          <p:cNvSpPr txBox="1"/>
          <p:nvPr/>
        </p:nvSpPr>
        <p:spPr>
          <a:xfrm>
            <a:off x="990600" y="20726038"/>
            <a:ext cx="9944680" cy="3970318"/>
          </a:xfrm>
          <a:prstGeom prst="rect">
            <a:avLst/>
          </a:prstGeom>
          <a:noFill/>
        </p:spPr>
        <p:txBody>
          <a:bodyPr wrap="square" rtlCol="0" anchor="t">
            <a:spAutoFit/>
          </a:bodyPr>
          <a:lstStyle/>
          <a:p>
            <a:pPr algn="just"/>
            <a:r>
              <a:rPr lang="en-US" sz="2800" dirty="0">
                <a:latin typeface="Al Nile" pitchFamily="2" charset="-78"/>
                <a:cs typeface="Al Nile"/>
              </a:rPr>
              <a:t>The substrate NANMO, was used in an assay with the enzyme, GNAT PA3944 demonstrating that the activity towards NANMO is similar to enzymatic activity toward the antibiotic Polymyxin B. Comparison between the activities of the two substrates can be seen in Figure 4. The structural similarity between Polymyxin B, Colistin, and NANMO is the Dab-3 structure shown in red in Figure 3. This part of the substrate binds to the active site in GNAT PA3944 which allows us to predict which residues are binding to the enzyme to determine structure (Figure 5). </a:t>
            </a:r>
            <a:endParaRPr lang="en-US" sz="2800" dirty="0">
              <a:latin typeface="Al Nile" pitchFamily="2" charset="-78"/>
              <a:cs typeface="Al Nile" pitchFamily="2" charset="-78"/>
            </a:endParaRPr>
          </a:p>
        </p:txBody>
      </p:sp>
      <p:sp>
        <p:nvSpPr>
          <p:cNvPr id="19" name="TextBox 18"/>
          <p:cNvSpPr txBox="1"/>
          <p:nvPr/>
        </p:nvSpPr>
        <p:spPr>
          <a:xfrm>
            <a:off x="838200" y="30403439"/>
            <a:ext cx="13507444" cy="2092881"/>
          </a:xfrm>
          <a:prstGeom prst="rect">
            <a:avLst/>
          </a:prstGeom>
          <a:noFill/>
        </p:spPr>
        <p:txBody>
          <a:bodyPr wrap="square" rtlCol="0" anchor="t">
            <a:spAutoFit/>
          </a:bodyPr>
          <a:lstStyle/>
          <a:p>
            <a:r>
              <a:rPr lang="en-US" sz="2600" dirty="0">
                <a:latin typeface="Al Nile" pitchFamily="2" charset="-78"/>
                <a:cs typeface="Al Nile"/>
              </a:rPr>
              <a:t>1. L. Favrot, J. S. Blanchard and O. Vergnolle, </a:t>
            </a:r>
            <a:r>
              <a:rPr lang="en-US" sz="2600" i="1" dirty="0">
                <a:latin typeface="Al Nile" pitchFamily="2" charset="-78"/>
                <a:cs typeface="Al Nile"/>
              </a:rPr>
              <a:t>Biochemistry (N. Y.), </a:t>
            </a:r>
            <a:r>
              <a:rPr lang="en-US" sz="2600" b="1" dirty="0">
                <a:latin typeface="Al Nile" pitchFamily="2" charset="-78"/>
                <a:cs typeface="Al Nile"/>
              </a:rPr>
              <a:t>2016</a:t>
            </a:r>
            <a:r>
              <a:rPr lang="en-US" sz="2600" dirty="0">
                <a:latin typeface="Al Nile" pitchFamily="2" charset="-78"/>
                <a:cs typeface="Al Nile"/>
              </a:rPr>
              <a:t>, 55, 989-1002.</a:t>
            </a:r>
          </a:p>
          <a:p>
            <a:r>
              <a:rPr lang="en-US" sz="2600" dirty="0">
                <a:latin typeface="Al Nile" pitchFamily="2" charset="-78"/>
                <a:cs typeface="Al Nile"/>
              </a:rPr>
              <a:t>2. K. L. Hentchel and J. C. Escalante-Semerena, </a:t>
            </a:r>
            <a:r>
              <a:rPr lang="en-US" sz="2600" i="1" dirty="0">
                <a:latin typeface="Al Nile" pitchFamily="2" charset="-78"/>
                <a:cs typeface="Al Nile"/>
              </a:rPr>
              <a:t>Microbiol. Mol. Biol. Rev., </a:t>
            </a:r>
            <a:r>
              <a:rPr lang="en-US" sz="2600" b="1" dirty="0">
                <a:latin typeface="Al Nile" pitchFamily="2" charset="-78"/>
                <a:cs typeface="Al Nile"/>
              </a:rPr>
              <a:t>2015</a:t>
            </a:r>
            <a:r>
              <a:rPr lang="en-US" sz="2600" dirty="0">
                <a:latin typeface="Al Nile" pitchFamily="2" charset="-78"/>
                <a:cs typeface="Al Nile"/>
              </a:rPr>
              <a:t>, 79, 321-346.</a:t>
            </a:r>
          </a:p>
          <a:p>
            <a:r>
              <a:rPr lang="en-US" sz="2600" dirty="0">
                <a:latin typeface="Al Nile" pitchFamily="2" charset="-78"/>
                <a:cs typeface="Al Nile" pitchFamily="2" charset="-78"/>
              </a:rPr>
              <a:t>3. Reidl, C. , et. al.  </a:t>
            </a:r>
            <a:r>
              <a:rPr lang="en-US" sz="2600" i="1" dirty="0">
                <a:latin typeface="Al Nile" pitchFamily="2" charset="-78"/>
                <a:cs typeface="Al Nile" pitchFamily="2" charset="-78"/>
              </a:rPr>
              <a:t>FEBS Lett. </a:t>
            </a:r>
            <a:r>
              <a:rPr lang="en-US" sz="2600" b="1" dirty="0">
                <a:latin typeface="Al Nile" pitchFamily="2" charset="-78"/>
                <a:cs typeface="Al Nile" pitchFamily="2" charset="-78"/>
              </a:rPr>
              <a:t>2017, </a:t>
            </a:r>
            <a:r>
              <a:rPr lang="en-US" sz="2600" dirty="0">
                <a:latin typeface="Al Nile" pitchFamily="2" charset="-78"/>
                <a:cs typeface="Al Nile" pitchFamily="2" charset="-78"/>
              </a:rPr>
              <a:t>591, 2348-2361.</a:t>
            </a:r>
          </a:p>
          <a:p>
            <a:pPr algn="just"/>
            <a:r>
              <a:rPr lang="en-US" sz="2600" dirty="0">
                <a:latin typeface="Al Nile" pitchFamily="2" charset="-78"/>
                <a:cs typeface="Al Nile" pitchFamily="2" charset="-78"/>
              </a:rPr>
              <a:t>4. John, A., Capra, R. A., et. al. </a:t>
            </a:r>
            <a:r>
              <a:rPr lang="en-US" sz="2600" i="1" dirty="0">
                <a:latin typeface="Al Nile" pitchFamily="2" charset="-78"/>
                <a:cs typeface="Al Nile" pitchFamily="2" charset="-78"/>
              </a:rPr>
              <a:t>PLoS Comput Biol</a:t>
            </a:r>
            <a:r>
              <a:rPr lang="en-US" sz="2600" dirty="0">
                <a:latin typeface="Al Nile" pitchFamily="2" charset="-78"/>
                <a:cs typeface="Al Nile" pitchFamily="2" charset="-78"/>
              </a:rPr>
              <a:t>. </a:t>
            </a:r>
            <a:r>
              <a:rPr lang="en-US" sz="2600" b="1" dirty="0">
                <a:latin typeface="Al Nile" pitchFamily="2" charset="-78"/>
                <a:cs typeface="Al Nile" pitchFamily="2" charset="-78"/>
              </a:rPr>
              <a:t>2009</a:t>
            </a:r>
            <a:r>
              <a:rPr lang="en-US" sz="2600" dirty="0">
                <a:latin typeface="Al Nile" pitchFamily="2" charset="-78"/>
                <a:cs typeface="Al Nile" pitchFamily="2" charset="-78"/>
              </a:rPr>
              <a:t>, 5, 1000585.</a:t>
            </a:r>
          </a:p>
          <a:p>
            <a:r>
              <a:rPr lang="en-US" sz="2600" dirty="0">
                <a:latin typeface="Al Nile" pitchFamily="2" charset="-78"/>
                <a:cs typeface="Al Nile" pitchFamily="2" charset="-78"/>
              </a:rPr>
              <a:t>5. </a:t>
            </a:r>
            <a:r>
              <a:rPr lang="pl-PL" sz="2600" dirty="0">
                <a:latin typeface="Al Nile" pitchFamily="2" charset="-78"/>
                <a:cs typeface="Al Nile" pitchFamily="2" charset="-78"/>
              </a:rPr>
              <a:t>Majorek, K.A., Kuhn, M.L., et. al. </a:t>
            </a:r>
            <a:r>
              <a:rPr lang="pl-PL" sz="2600" i="1" dirty="0">
                <a:latin typeface="Al Nile" pitchFamily="2" charset="-78"/>
                <a:cs typeface="Al Nile" pitchFamily="2" charset="-78"/>
              </a:rPr>
              <a:t>J. Biol. Chem. </a:t>
            </a:r>
            <a:r>
              <a:rPr lang="pl-PL" sz="2600" b="1" dirty="0">
                <a:latin typeface="Al Nile" pitchFamily="2" charset="-78"/>
                <a:cs typeface="Al Nile" pitchFamily="2" charset="-78"/>
              </a:rPr>
              <a:t>2013</a:t>
            </a:r>
            <a:r>
              <a:rPr lang="pl-PL" sz="2600" dirty="0">
                <a:latin typeface="Al Nile" pitchFamily="2" charset="-78"/>
                <a:cs typeface="Al Nile" pitchFamily="2" charset="-78"/>
              </a:rPr>
              <a:t>,  288, 30223-30235</a:t>
            </a:r>
            <a:r>
              <a:rPr lang="en-US" sz="2600" dirty="0">
                <a:latin typeface="Al Nile" pitchFamily="2" charset="-78"/>
                <a:cs typeface="Al Nile" pitchFamily="2" charset="-78"/>
              </a:rPr>
              <a:t>.</a:t>
            </a:r>
            <a:endParaRPr lang="pl-PL" sz="2600" dirty="0">
              <a:latin typeface="Al Nile" pitchFamily="2" charset="-78"/>
              <a:cs typeface="Al Nile" pitchFamily="2" charset="-78"/>
            </a:endParaRPr>
          </a:p>
        </p:txBody>
      </p:sp>
      <p:sp>
        <p:nvSpPr>
          <p:cNvPr id="23" name="TextBox 22"/>
          <p:cNvSpPr txBox="1"/>
          <p:nvPr/>
        </p:nvSpPr>
        <p:spPr>
          <a:xfrm>
            <a:off x="8610601" y="28222256"/>
            <a:ext cx="8113227" cy="1200329"/>
          </a:xfrm>
          <a:prstGeom prst="rect">
            <a:avLst/>
          </a:prstGeom>
          <a:noFill/>
        </p:spPr>
        <p:txBody>
          <a:bodyPr wrap="square" rtlCol="0" anchor="t">
            <a:spAutoFit/>
          </a:bodyPr>
          <a:lstStyle/>
          <a:p>
            <a:pPr algn="just"/>
            <a:r>
              <a:rPr lang="en-US" sz="2400" dirty="0">
                <a:latin typeface="Al Nile" pitchFamily="2" charset="-78"/>
                <a:cs typeface="Al Nile"/>
              </a:rPr>
              <a:t>Figure 5. Predicted interactions between NANMO and the active site residues in GNAT PA3944 with Acetyl CoA bound as donor substrate. </a:t>
            </a:r>
            <a:endParaRPr lang="en-US" sz="2400" dirty="0">
              <a:latin typeface="Al Nile" pitchFamily="2" charset="-78"/>
              <a:cs typeface="Al Nile" pitchFamily="2" charset="-78"/>
            </a:endParaRPr>
          </a:p>
        </p:txBody>
      </p:sp>
      <p:sp>
        <p:nvSpPr>
          <p:cNvPr id="30" name="TextBox 29"/>
          <p:cNvSpPr txBox="1"/>
          <p:nvPr/>
        </p:nvSpPr>
        <p:spPr>
          <a:xfrm>
            <a:off x="19431000" y="10586973"/>
            <a:ext cx="15756016" cy="461665"/>
          </a:xfrm>
          <a:prstGeom prst="rect">
            <a:avLst/>
          </a:prstGeom>
          <a:noFill/>
        </p:spPr>
        <p:txBody>
          <a:bodyPr wrap="square" rtlCol="0" anchor="t">
            <a:spAutoFit/>
          </a:bodyPr>
          <a:lstStyle/>
          <a:p>
            <a:pPr algn="ctr"/>
            <a:r>
              <a:rPr lang="en-US" sz="2400" dirty="0">
                <a:latin typeface="Al Nile" pitchFamily="2" charset="-78"/>
                <a:cs typeface="Al Nile"/>
              </a:rPr>
              <a:t>Figure 3. Structures of </a:t>
            </a:r>
            <a:r>
              <a:rPr lang="en-US" sz="2400" dirty="0">
                <a:ea typeface="+mn-lt"/>
                <a:cs typeface="+mn-lt"/>
              </a:rPr>
              <a:t>macrocyclic antibiotics </a:t>
            </a:r>
            <a:r>
              <a:rPr lang="en-US" sz="2400" dirty="0">
                <a:cs typeface="Al Nile"/>
              </a:rPr>
              <a:t>polymyxin</a:t>
            </a:r>
            <a:r>
              <a:rPr lang="en-US" sz="2400" dirty="0">
                <a:latin typeface="Al Nile" pitchFamily="2" charset="-78"/>
                <a:cs typeface="Al Nile"/>
              </a:rPr>
              <a:t> B and colistin, with Dab-3 moiety shown in red.</a:t>
            </a:r>
          </a:p>
        </p:txBody>
      </p:sp>
      <p:sp>
        <p:nvSpPr>
          <p:cNvPr id="35" name="Rounded Rectangle 34"/>
          <p:cNvSpPr/>
          <p:nvPr/>
        </p:nvSpPr>
        <p:spPr>
          <a:xfrm>
            <a:off x="28895584" y="19150330"/>
            <a:ext cx="4861018" cy="1263565"/>
          </a:xfrm>
          <a:prstGeom prst="roundRect">
            <a:avLst/>
          </a:prstGeom>
          <a:noFill/>
          <a:ln>
            <a:solidFill>
              <a:srgbClr val="98101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l Nile" pitchFamily="2" charset="-78"/>
              <a:cs typeface="Al Nile" pitchFamily="2" charset="-78"/>
            </a:endParaRPr>
          </a:p>
        </p:txBody>
      </p:sp>
      <p:pic>
        <p:nvPicPr>
          <p:cNvPr id="3" name="Picture 2"/>
          <p:cNvPicPr>
            <a:picLocks noChangeAspect="1"/>
          </p:cNvPicPr>
          <p:nvPr/>
        </p:nvPicPr>
        <p:blipFill>
          <a:blip r:embed="rId8"/>
          <a:stretch>
            <a:fillRect/>
          </a:stretch>
        </p:blipFill>
        <p:spPr>
          <a:xfrm>
            <a:off x="20345402" y="11127304"/>
            <a:ext cx="13893247" cy="3197934"/>
          </a:xfrm>
          <a:prstGeom prst="rect">
            <a:avLst/>
          </a:prstGeom>
        </p:spPr>
      </p:pic>
      <p:pic>
        <p:nvPicPr>
          <p:cNvPr id="4" name="Picture 3">
            <a:extLst>
              <a:ext uri="{FF2B5EF4-FFF2-40B4-BE49-F238E27FC236}">
                <a16:creationId xmlns:a16="http://schemas.microsoft.com/office/drawing/2014/main" id="{09E705B7-2261-134F-B43E-423FE29A03B5}"/>
              </a:ext>
            </a:extLst>
          </p:cNvPr>
          <p:cNvPicPr>
            <a:picLocks noChangeAspect="1"/>
          </p:cNvPicPr>
          <p:nvPr/>
        </p:nvPicPr>
        <p:blipFill>
          <a:blip r:embed="rId9"/>
          <a:stretch>
            <a:fillRect/>
          </a:stretch>
        </p:blipFill>
        <p:spPr>
          <a:xfrm>
            <a:off x="17655021" y="20947672"/>
            <a:ext cx="17165103" cy="3131167"/>
          </a:xfrm>
          <a:prstGeom prst="rect">
            <a:avLst/>
          </a:prstGeom>
        </p:spPr>
      </p:pic>
      <p:sp>
        <p:nvSpPr>
          <p:cNvPr id="6" name="TextBox 5">
            <a:extLst>
              <a:ext uri="{FF2B5EF4-FFF2-40B4-BE49-F238E27FC236}">
                <a16:creationId xmlns:a16="http://schemas.microsoft.com/office/drawing/2014/main" id="{D7478F69-7D1E-2D4A-88DB-5B5DEFC2CB0A}"/>
              </a:ext>
            </a:extLst>
          </p:cNvPr>
          <p:cNvSpPr txBox="1"/>
          <p:nvPr/>
        </p:nvSpPr>
        <p:spPr>
          <a:xfrm>
            <a:off x="20859750" y="24426004"/>
            <a:ext cx="11982451" cy="769441"/>
          </a:xfrm>
          <a:prstGeom prst="rect">
            <a:avLst/>
          </a:prstGeom>
          <a:noFill/>
        </p:spPr>
        <p:txBody>
          <a:bodyPr wrap="square" rtlCol="0" anchor="t">
            <a:spAutoFit/>
          </a:bodyPr>
          <a:lstStyle/>
          <a:p>
            <a:r>
              <a:rPr lang="en-US" sz="2400" dirty="0">
                <a:latin typeface="Al Nile" pitchFamily="2" charset="-78"/>
                <a:cs typeface="Al Nile"/>
              </a:rPr>
              <a:t>Scheme 2. Synthesis of 2-acetamido-6-amino-</a:t>
            </a:r>
            <a:r>
              <a:rPr lang="en-US" sz="2400" i="1" dirty="0">
                <a:latin typeface="Al Nile" pitchFamily="2" charset="-78"/>
                <a:cs typeface="Al Nile"/>
              </a:rPr>
              <a:t>N</a:t>
            </a:r>
            <a:r>
              <a:rPr lang="en-US" sz="2400" dirty="0">
                <a:latin typeface="Al Nile" pitchFamily="2" charset="-78"/>
                <a:cs typeface="Al Nile"/>
              </a:rPr>
              <a:t>-benzylhexanamide (AAB).</a:t>
            </a:r>
            <a:endParaRPr lang="en-US" sz="2400" dirty="0">
              <a:latin typeface="Al Nile" pitchFamily="2" charset="-78"/>
              <a:cs typeface="Al Nile" pitchFamily="2" charset="-78"/>
            </a:endParaRPr>
          </a:p>
          <a:p>
            <a:endParaRPr lang="en-US" sz="2000" dirty="0">
              <a:latin typeface="Al Nile" pitchFamily="2" charset="-78"/>
              <a:cs typeface="Al Nile" pitchFamily="2" charset="-78"/>
            </a:endParaRPr>
          </a:p>
        </p:txBody>
      </p:sp>
      <p:sp>
        <p:nvSpPr>
          <p:cNvPr id="15" name="TextBox 14">
            <a:extLst>
              <a:ext uri="{FF2B5EF4-FFF2-40B4-BE49-F238E27FC236}">
                <a16:creationId xmlns:a16="http://schemas.microsoft.com/office/drawing/2014/main" id="{2C00562D-1C93-6C49-BACD-B7ADD9DDAE6D}"/>
              </a:ext>
            </a:extLst>
          </p:cNvPr>
          <p:cNvSpPr txBox="1"/>
          <p:nvPr/>
        </p:nvSpPr>
        <p:spPr>
          <a:xfrm>
            <a:off x="19145251" y="25995546"/>
            <a:ext cx="15551751" cy="3108543"/>
          </a:xfrm>
          <a:prstGeom prst="rect">
            <a:avLst/>
          </a:prstGeom>
          <a:noFill/>
        </p:spPr>
        <p:txBody>
          <a:bodyPr wrap="square" rtlCol="0" anchor="t">
            <a:spAutoFit/>
          </a:bodyPr>
          <a:lstStyle/>
          <a:p>
            <a:pPr algn="just"/>
            <a:r>
              <a:rPr lang="en-US" sz="2800" dirty="0">
                <a:latin typeface="Al Nile" pitchFamily="2" charset="-78"/>
                <a:cs typeface="Al Nile"/>
              </a:rPr>
              <a:t>We have designed and are currently synthesizing substrates to improve interactions with GNAT PA3944 in order to obtain a X-ray crystal structure of GNAT PA3944 with both Acetyl CoA and an acceptor substrate bound in the active sites. The crystal structures will allow us identify active site residues involved in the substrate identification and binding and to characterize the enzyme functionally. The next proposed substrate is benzyl (</a:t>
            </a:r>
            <a:r>
              <a:rPr lang="en-US" sz="2800" i="1" dirty="0">
                <a:latin typeface="Al Nile" pitchFamily="2" charset="-78"/>
                <a:cs typeface="Al Nile"/>
              </a:rPr>
              <a:t>S</a:t>
            </a:r>
            <a:r>
              <a:rPr lang="en-US" sz="2800" dirty="0">
                <a:latin typeface="Al Nile" pitchFamily="2" charset="-78"/>
                <a:cs typeface="Al Nile"/>
              </a:rPr>
              <a:t>)-(4-amino-1-(methylamino)-1-oxobutan-2-yl)carbamate (BAMOC) and the synthesis is demonstrated in scheme 3. </a:t>
            </a:r>
            <a:endParaRPr lang="en-US" sz="2800" dirty="0">
              <a:latin typeface="Al Nile" pitchFamily="2" charset="-78"/>
              <a:cs typeface="Al Nile" pitchFamily="2" charset="-78"/>
            </a:endParaRPr>
          </a:p>
          <a:p>
            <a:pPr algn="just"/>
            <a:endParaRPr lang="en-US" sz="2800" dirty="0">
              <a:latin typeface="Al Nile" pitchFamily="2" charset="-78"/>
              <a:cs typeface="Al Nile" pitchFamily="2" charset="-78"/>
            </a:endParaRPr>
          </a:p>
        </p:txBody>
      </p:sp>
      <p:pic>
        <p:nvPicPr>
          <p:cNvPr id="16" name="Picture 15">
            <a:extLst>
              <a:ext uri="{FF2B5EF4-FFF2-40B4-BE49-F238E27FC236}">
                <a16:creationId xmlns:a16="http://schemas.microsoft.com/office/drawing/2014/main" id="{AD510AD2-E3A6-6F41-9B64-0AE0BA1ABB98}"/>
              </a:ext>
            </a:extLst>
          </p:cNvPr>
          <p:cNvPicPr>
            <a:picLocks noChangeAspect="1"/>
          </p:cNvPicPr>
          <p:nvPr/>
        </p:nvPicPr>
        <p:blipFill>
          <a:blip r:embed="rId10"/>
          <a:stretch>
            <a:fillRect/>
          </a:stretch>
        </p:blipFill>
        <p:spPr>
          <a:xfrm>
            <a:off x="19128924" y="28616766"/>
            <a:ext cx="14800120" cy="3157988"/>
          </a:xfrm>
          <a:prstGeom prst="rect">
            <a:avLst/>
          </a:prstGeom>
        </p:spPr>
      </p:pic>
      <p:sp>
        <p:nvSpPr>
          <p:cNvPr id="17" name="TextBox 16">
            <a:extLst>
              <a:ext uri="{FF2B5EF4-FFF2-40B4-BE49-F238E27FC236}">
                <a16:creationId xmlns:a16="http://schemas.microsoft.com/office/drawing/2014/main" id="{8793075F-B7B5-904B-9310-88BFA45AFEF7}"/>
              </a:ext>
            </a:extLst>
          </p:cNvPr>
          <p:cNvSpPr txBox="1"/>
          <p:nvPr/>
        </p:nvSpPr>
        <p:spPr>
          <a:xfrm>
            <a:off x="20630201" y="31843798"/>
            <a:ext cx="13583601" cy="769441"/>
          </a:xfrm>
          <a:prstGeom prst="rect">
            <a:avLst/>
          </a:prstGeom>
          <a:noFill/>
        </p:spPr>
        <p:txBody>
          <a:bodyPr wrap="square" rtlCol="0" anchor="t">
            <a:spAutoFit/>
          </a:bodyPr>
          <a:lstStyle/>
          <a:p>
            <a:r>
              <a:rPr lang="en-US" sz="2400" dirty="0">
                <a:latin typeface="Al Nile" pitchFamily="2" charset="-78"/>
                <a:cs typeface="Al Nile"/>
              </a:rPr>
              <a:t>Scheme 3. Synthesis of benzyl (</a:t>
            </a:r>
            <a:r>
              <a:rPr lang="en-US" sz="2400" i="1" dirty="0">
                <a:latin typeface="Al Nile" pitchFamily="2" charset="-78"/>
                <a:cs typeface="Al Nile"/>
              </a:rPr>
              <a:t>S</a:t>
            </a:r>
            <a:r>
              <a:rPr lang="en-US" sz="2400" dirty="0">
                <a:latin typeface="Al Nile" pitchFamily="2" charset="-78"/>
                <a:cs typeface="Al Nile"/>
              </a:rPr>
              <a:t>)-(4-amino-1-(methylamino)-1-oxobutan-2-yl)carbamate (BAMOC) .</a:t>
            </a:r>
            <a:r>
              <a:rPr lang="en-US" sz="2000" dirty="0">
                <a:latin typeface="Al Nile" pitchFamily="2" charset="-78"/>
                <a:cs typeface="Al Nile"/>
              </a:rPr>
              <a:t> </a:t>
            </a:r>
            <a:endParaRPr lang="en-US" sz="2000" dirty="0">
              <a:latin typeface="Al Nile" pitchFamily="2" charset="-78"/>
              <a:cs typeface="Al Nile" pitchFamily="2" charset="-78"/>
            </a:endParaRPr>
          </a:p>
          <a:p>
            <a:endParaRPr lang="en-US" sz="2000" dirty="0">
              <a:latin typeface="Al Nile" pitchFamily="2" charset="-78"/>
              <a:cs typeface="Al Nile" pitchFamily="2" charset="-78"/>
            </a:endParaRPr>
          </a:p>
        </p:txBody>
      </p:sp>
      <p:pic>
        <p:nvPicPr>
          <p:cNvPr id="18" name="Picture 17" descr="A picture containing table, office, computer, desk&#10;&#10;Description automatically generated">
            <a:extLst>
              <a:ext uri="{FF2B5EF4-FFF2-40B4-BE49-F238E27FC236}">
                <a16:creationId xmlns:a16="http://schemas.microsoft.com/office/drawing/2014/main" id="{5D41EA0A-45FB-B546-ACD1-281600550F8C}"/>
              </a:ext>
            </a:extLst>
          </p:cNvPr>
          <p:cNvPicPr>
            <a:picLocks noChangeAspect="1"/>
          </p:cNvPicPr>
          <p:nvPr/>
        </p:nvPicPr>
        <p:blipFill>
          <a:blip r:embed="rId11"/>
          <a:stretch>
            <a:fillRect/>
          </a:stretch>
        </p:blipFill>
        <p:spPr>
          <a:xfrm>
            <a:off x="1600201" y="25221837"/>
            <a:ext cx="6004076" cy="3696058"/>
          </a:xfrm>
          <a:prstGeom prst="rect">
            <a:avLst/>
          </a:prstGeom>
        </p:spPr>
      </p:pic>
      <p:sp>
        <p:nvSpPr>
          <p:cNvPr id="21" name="TextBox 20">
            <a:extLst>
              <a:ext uri="{FF2B5EF4-FFF2-40B4-BE49-F238E27FC236}">
                <a16:creationId xmlns:a16="http://schemas.microsoft.com/office/drawing/2014/main" id="{04750A68-879D-8847-8E7F-050856C1ADD5}"/>
              </a:ext>
            </a:extLst>
          </p:cNvPr>
          <p:cNvSpPr txBox="1"/>
          <p:nvPr/>
        </p:nvSpPr>
        <p:spPr>
          <a:xfrm>
            <a:off x="19389295" y="14616644"/>
            <a:ext cx="15485992" cy="1384995"/>
          </a:xfrm>
          <a:prstGeom prst="rect">
            <a:avLst/>
          </a:prstGeom>
          <a:noFill/>
        </p:spPr>
        <p:txBody>
          <a:bodyPr wrap="square" rtlCol="0" anchor="t">
            <a:spAutoFit/>
          </a:bodyPr>
          <a:lstStyle/>
          <a:p>
            <a:pPr algn="just"/>
            <a:r>
              <a:rPr lang="en-US" sz="2800" dirty="0">
                <a:latin typeface="Al Nile" pitchFamily="2" charset="-78"/>
                <a:cs typeface="Al Nile"/>
              </a:rPr>
              <a:t>The NANMO and AAB substrates  were  designed to mimic the diamino butyrate (Dab) group of polymyxin B and Colistin. NANMO synthesis shown below (scheme 1) has been completed and the substrate was used in an affinity assay with the enzyme. The synthesis of AAB is ongoing. </a:t>
            </a:r>
            <a:endParaRPr lang="en-US" sz="2800" dirty="0">
              <a:latin typeface="Al Nile" pitchFamily="2" charset="-78"/>
              <a:cs typeface="Al Nile"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6376</TotalTime>
  <Words>1107</Words>
  <Application>Microsoft Office PowerPoint</Application>
  <PresentationFormat>Custom</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Al Nile</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Synthesis and N-functionalization of 2-aminocyclobutanones as potential serine protease inhibitors Thahani S. H. Mohammad1, Cory Reidl2, and Daniel P. Becker1 1Department of Chemistry and Biochemistry, Loyola University Chicago, Chicago, IL 60660, USA; 2Department of Chemistry, Department of Molecular Biosciences, Chemistry of Life Processes Institute, Center for Molecular Innovation and Drug Discovery, Northwestern University, 2145 Sheridan Road, Evanston, IL 60208, USA</dc:title>
  <dc:creator>thahani habeeb</dc:creator>
  <cp:lastModifiedBy>Hall, Denise</cp:lastModifiedBy>
  <cp:revision>695</cp:revision>
  <cp:lastPrinted>2018-10-18T15:57:32Z</cp:lastPrinted>
  <dcterms:created xsi:type="dcterms:W3CDTF">2018-10-08T21:25:15Z</dcterms:created>
  <dcterms:modified xsi:type="dcterms:W3CDTF">2020-03-27T15:27:46Z</dcterms:modified>
</cp:coreProperties>
</file>